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89126" autoAdjust="0"/>
  </p:normalViewPr>
  <p:slideViewPr>
    <p:cSldViewPr snapToGrid="0">
      <p:cViewPr varScale="1">
        <p:scale>
          <a:sx n="58" d="100"/>
          <a:sy n="58" d="100"/>
        </p:scale>
        <p:origin x="10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664B6-80BF-40CD-8925-1E3E9331B92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FFBCCD4-CD13-449D-835A-A236DABF9572}">
      <dgm:prSet phldrT="[Texto]"/>
      <dgm:spPr/>
      <dgm:t>
        <a:bodyPr/>
        <a:lstStyle/>
        <a:p>
          <a:r>
            <a:rPr lang="es-ES" dirty="0" smtClean="0"/>
            <a:t>Desarrollo</a:t>
          </a:r>
          <a:endParaRPr lang="es-ES" dirty="0"/>
        </a:p>
      </dgm:t>
    </dgm:pt>
    <dgm:pt modelId="{528CD42C-8468-4780-8537-1C732FFB5152}" type="parTrans" cxnId="{AAB5E6D5-79F7-41D1-84C2-42C8D9279B60}">
      <dgm:prSet/>
      <dgm:spPr/>
      <dgm:t>
        <a:bodyPr/>
        <a:lstStyle/>
        <a:p>
          <a:endParaRPr lang="es-ES"/>
        </a:p>
      </dgm:t>
    </dgm:pt>
    <dgm:pt modelId="{3251A0B3-12E6-4804-BAB0-AA45A6543B43}" type="sibTrans" cxnId="{AAB5E6D5-79F7-41D1-84C2-42C8D9279B60}">
      <dgm:prSet/>
      <dgm:spPr/>
      <dgm:t>
        <a:bodyPr/>
        <a:lstStyle/>
        <a:p>
          <a:endParaRPr lang="es-ES"/>
        </a:p>
      </dgm:t>
    </dgm:pt>
    <dgm:pt modelId="{D85F59E9-C050-465F-9D60-67F839113264}">
      <dgm:prSet phldrT="[Texto]"/>
      <dgm:spPr/>
      <dgm:t>
        <a:bodyPr/>
        <a:lstStyle/>
        <a:p>
          <a:r>
            <a:rPr lang="es-ES" dirty="0" smtClean="0"/>
            <a:t>Equilibrio Estado / Sociedad</a:t>
          </a:r>
          <a:endParaRPr lang="es-ES" dirty="0"/>
        </a:p>
      </dgm:t>
    </dgm:pt>
    <dgm:pt modelId="{BBB77247-CAB6-46D0-AD08-5C956D37DA9C}" type="parTrans" cxnId="{D69B286E-8FB1-4158-8FF9-2F987954793B}">
      <dgm:prSet/>
      <dgm:spPr/>
      <dgm:t>
        <a:bodyPr/>
        <a:lstStyle/>
        <a:p>
          <a:endParaRPr lang="es-ES"/>
        </a:p>
      </dgm:t>
    </dgm:pt>
    <dgm:pt modelId="{E4FECA2B-9BA2-424E-ACDF-C1F43C19B322}" type="sibTrans" cxnId="{D69B286E-8FB1-4158-8FF9-2F987954793B}">
      <dgm:prSet/>
      <dgm:spPr/>
      <dgm:t>
        <a:bodyPr/>
        <a:lstStyle/>
        <a:p>
          <a:endParaRPr lang="es-ES"/>
        </a:p>
      </dgm:t>
    </dgm:pt>
    <dgm:pt modelId="{8C92FFC2-4E60-48A5-8692-E472370CCC4F}">
      <dgm:prSet phldrT="[Texto]"/>
      <dgm:spPr/>
      <dgm:t>
        <a:bodyPr/>
        <a:lstStyle/>
        <a:p>
          <a:r>
            <a:rPr lang="es-ES" dirty="0" smtClean="0"/>
            <a:t>Administración y aplicación </a:t>
          </a:r>
          <a:r>
            <a:rPr lang="es-ES" smtClean="0"/>
            <a:t>de recursos</a:t>
          </a:r>
          <a:endParaRPr lang="es-ES"/>
        </a:p>
      </dgm:t>
    </dgm:pt>
    <dgm:pt modelId="{A27ECEA8-35F2-4852-8182-4A9118542414}" type="parTrans" cxnId="{8E1EC36D-3F29-4FE4-9C4E-811D0BB5B573}">
      <dgm:prSet/>
      <dgm:spPr/>
      <dgm:t>
        <a:bodyPr/>
        <a:lstStyle/>
        <a:p>
          <a:endParaRPr lang="es-ES"/>
        </a:p>
      </dgm:t>
    </dgm:pt>
    <dgm:pt modelId="{E6A0FCC2-B3CC-413B-BE54-07828A5BFEE5}" type="sibTrans" cxnId="{8E1EC36D-3F29-4FE4-9C4E-811D0BB5B573}">
      <dgm:prSet/>
      <dgm:spPr/>
      <dgm:t>
        <a:bodyPr/>
        <a:lstStyle/>
        <a:p>
          <a:endParaRPr lang="es-ES"/>
        </a:p>
      </dgm:t>
    </dgm:pt>
    <dgm:pt modelId="{7B5338B2-EF1C-470A-844F-A204A731F740}" type="pres">
      <dgm:prSet presAssocID="{CDF664B6-80BF-40CD-8925-1E3E9331B927}" presName="Name0" presStyleCnt="0">
        <dgm:presLayoutVars>
          <dgm:dir/>
          <dgm:resizeHandles val="exact"/>
        </dgm:presLayoutVars>
      </dgm:prSet>
      <dgm:spPr/>
    </dgm:pt>
    <dgm:pt modelId="{00E89408-B6EF-46B5-859E-34CD07DB038F}" type="pres">
      <dgm:prSet presAssocID="{CDF664B6-80BF-40CD-8925-1E3E9331B927}" presName="fgShape" presStyleLbl="fgShp" presStyleIdx="0" presStyleCnt="1"/>
      <dgm:spPr/>
    </dgm:pt>
    <dgm:pt modelId="{72C33DFD-C72F-4C9A-820B-20FF41D9CEB9}" type="pres">
      <dgm:prSet presAssocID="{CDF664B6-80BF-40CD-8925-1E3E9331B927}" presName="linComp" presStyleCnt="0"/>
      <dgm:spPr/>
    </dgm:pt>
    <dgm:pt modelId="{9D509473-19BB-40BB-950F-D2939EBDD15D}" type="pres">
      <dgm:prSet presAssocID="{FFFBCCD4-CD13-449D-835A-A236DABF9572}" presName="compNode" presStyleCnt="0"/>
      <dgm:spPr/>
    </dgm:pt>
    <dgm:pt modelId="{7CFE3CEE-F259-4FBB-A13C-EB88CCC93392}" type="pres">
      <dgm:prSet presAssocID="{FFFBCCD4-CD13-449D-835A-A236DABF9572}" presName="bkgdShape" presStyleLbl="node1" presStyleIdx="0" presStyleCnt="3"/>
      <dgm:spPr/>
      <dgm:t>
        <a:bodyPr/>
        <a:lstStyle/>
        <a:p>
          <a:endParaRPr lang="es-ES"/>
        </a:p>
      </dgm:t>
    </dgm:pt>
    <dgm:pt modelId="{B2F9149D-F949-47F1-A8D9-4425091CA0F5}" type="pres">
      <dgm:prSet presAssocID="{FFFBCCD4-CD13-449D-835A-A236DABF957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4FC6AD-6E7F-4532-BE21-664907002F24}" type="pres">
      <dgm:prSet presAssocID="{FFFBCCD4-CD13-449D-835A-A236DABF9572}" presName="invisiNode" presStyleLbl="node1" presStyleIdx="0" presStyleCnt="3"/>
      <dgm:spPr/>
    </dgm:pt>
    <dgm:pt modelId="{78804880-8D5F-41BB-A20F-336A362C1B3C}" type="pres">
      <dgm:prSet presAssocID="{FFFBCCD4-CD13-449D-835A-A236DABF957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C9796688-8A8B-46CC-8067-0FF7C526475E}" type="pres">
      <dgm:prSet presAssocID="{3251A0B3-12E6-4804-BAB0-AA45A6543B4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4B33A23-5174-4A4F-B573-C17B8B368A79}" type="pres">
      <dgm:prSet presAssocID="{D85F59E9-C050-465F-9D60-67F839113264}" presName="compNode" presStyleCnt="0"/>
      <dgm:spPr/>
    </dgm:pt>
    <dgm:pt modelId="{E80E2853-4486-4AA0-94B8-6A24B6D1B694}" type="pres">
      <dgm:prSet presAssocID="{D85F59E9-C050-465F-9D60-67F839113264}" presName="bkgdShape" presStyleLbl="node1" presStyleIdx="1" presStyleCnt="3"/>
      <dgm:spPr/>
      <dgm:t>
        <a:bodyPr/>
        <a:lstStyle/>
        <a:p>
          <a:endParaRPr lang="es-ES"/>
        </a:p>
      </dgm:t>
    </dgm:pt>
    <dgm:pt modelId="{C037D8A2-A9EC-4C67-A8E8-5B10F0461171}" type="pres">
      <dgm:prSet presAssocID="{D85F59E9-C050-465F-9D60-67F83911326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2CD5D-1733-4708-802E-156DD709A0C0}" type="pres">
      <dgm:prSet presAssocID="{D85F59E9-C050-465F-9D60-67F839113264}" presName="invisiNode" presStyleLbl="node1" presStyleIdx="1" presStyleCnt="3"/>
      <dgm:spPr/>
    </dgm:pt>
    <dgm:pt modelId="{8BE0F1A3-96B4-43C1-8FFB-74E6EAF7A8FB}" type="pres">
      <dgm:prSet presAssocID="{D85F59E9-C050-465F-9D60-67F83911326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BD5DF39B-A75B-48C3-A4DE-55122E445AC5}" type="pres">
      <dgm:prSet presAssocID="{E4FECA2B-9BA2-424E-ACDF-C1F43C19B32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4C8C284-C957-44B9-B725-DEBFE5BA8A40}" type="pres">
      <dgm:prSet presAssocID="{8C92FFC2-4E60-48A5-8692-E472370CCC4F}" presName="compNode" presStyleCnt="0"/>
      <dgm:spPr/>
    </dgm:pt>
    <dgm:pt modelId="{8A7ECBA2-8423-4FE0-BD75-6D72F7070FA9}" type="pres">
      <dgm:prSet presAssocID="{8C92FFC2-4E60-48A5-8692-E472370CCC4F}" presName="bkgdShape" presStyleLbl="node1" presStyleIdx="2" presStyleCnt="3"/>
      <dgm:spPr/>
      <dgm:t>
        <a:bodyPr/>
        <a:lstStyle/>
        <a:p>
          <a:endParaRPr lang="es-ES"/>
        </a:p>
      </dgm:t>
    </dgm:pt>
    <dgm:pt modelId="{A0D82589-D001-4C20-91BD-FCAEC2AA6F2D}" type="pres">
      <dgm:prSet presAssocID="{8C92FFC2-4E60-48A5-8692-E472370CCC4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535DEA-16C5-4F73-957B-9836C5660C94}" type="pres">
      <dgm:prSet presAssocID="{8C92FFC2-4E60-48A5-8692-E472370CCC4F}" presName="invisiNode" presStyleLbl="node1" presStyleIdx="2" presStyleCnt="3"/>
      <dgm:spPr/>
    </dgm:pt>
    <dgm:pt modelId="{90170191-5AF7-43B6-9AE0-427B9ED01051}" type="pres">
      <dgm:prSet presAssocID="{8C92FFC2-4E60-48A5-8692-E472370CCC4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17E61A91-322C-4F15-A34D-6EB90A35C346}" type="presOf" srcId="{8C92FFC2-4E60-48A5-8692-E472370CCC4F}" destId="{8A7ECBA2-8423-4FE0-BD75-6D72F7070FA9}" srcOrd="0" destOrd="0" presId="urn:microsoft.com/office/officeart/2005/8/layout/hList7"/>
    <dgm:cxn modelId="{D69B286E-8FB1-4158-8FF9-2F987954793B}" srcId="{CDF664B6-80BF-40CD-8925-1E3E9331B927}" destId="{D85F59E9-C050-465F-9D60-67F839113264}" srcOrd="1" destOrd="0" parTransId="{BBB77247-CAB6-46D0-AD08-5C956D37DA9C}" sibTransId="{E4FECA2B-9BA2-424E-ACDF-C1F43C19B322}"/>
    <dgm:cxn modelId="{AAAE279C-1FA5-4147-B941-B8E384669F12}" type="presOf" srcId="{D85F59E9-C050-465F-9D60-67F839113264}" destId="{C037D8A2-A9EC-4C67-A8E8-5B10F0461171}" srcOrd="1" destOrd="0" presId="urn:microsoft.com/office/officeart/2005/8/layout/hList7"/>
    <dgm:cxn modelId="{A174B934-90D2-4B3D-8610-D923C6A19D71}" type="presOf" srcId="{D85F59E9-C050-465F-9D60-67F839113264}" destId="{E80E2853-4486-4AA0-94B8-6A24B6D1B694}" srcOrd="0" destOrd="0" presId="urn:microsoft.com/office/officeart/2005/8/layout/hList7"/>
    <dgm:cxn modelId="{AAB5E6D5-79F7-41D1-84C2-42C8D9279B60}" srcId="{CDF664B6-80BF-40CD-8925-1E3E9331B927}" destId="{FFFBCCD4-CD13-449D-835A-A236DABF9572}" srcOrd="0" destOrd="0" parTransId="{528CD42C-8468-4780-8537-1C732FFB5152}" sibTransId="{3251A0B3-12E6-4804-BAB0-AA45A6543B43}"/>
    <dgm:cxn modelId="{0A19BACB-CCA9-4F30-AAD4-981F29988424}" type="presOf" srcId="{FFFBCCD4-CD13-449D-835A-A236DABF9572}" destId="{B2F9149D-F949-47F1-A8D9-4425091CA0F5}" srcOrd="1" destOrd="0" presId="urn:microsoft.com/office/officeart/2005/8/layout/hList7"/>
    <dgm:cxn modelId="{574A2EAC-3195-45A8-AB08-3E1DD76ECD30}" type="presOf" srcId="{3251A0B3-12E6-4804-BAB0-AA45A6543B43}" destId="{C9796688-8A8B-46CC-8067-0FF7C526475E}" srcOrd="0" destOrd="0" presId="urn:microsoft.com/office/officeart/2005/8/layout/hList7"/>
    <dgm:cxn modelId="{42C690DE-8B9B-446C-A355-53E828C4C84F}" type="presOf" srcId="{E4FECA2B-9BA2-424E-ACDF-C1F43C19B322}" destId="{BD5DF39B-A75B-48C3-A4DE-55122E445AC5}" srcOrd="0" destOrd="0" presId="urn:microsoft.com/office/officeart/2005/8/layout/hList7"/>
    <dgm:cxn modelId="{160EF045-B56D-41E3-90AB-3B73FFB1AD39}" type="presOf" srcId="{FFFBCCD4-CD13-449D-835A-A236DABF9572}" destId="{7CFE3CEE-F259-4FBB-A13C-EB88CCC93392}" srcOrd="0" destOrd="0" presId="urn:microsoft.com/office/officeart/2005/8/layout/hList7"/>
    <dgm:cxn modelId="{277AC754-4E61-41E4-A682-107D821F4732}" type="presOf" srcId="{8C92FFC2-4E60-48A5-8692-E472370CCC4F}" destId="{A0D82589-D001-4C20-91BD-FCAEC2AA6F2D}" srcOrd="1" destOrd="0" presId="urn:microsoft.com/office/officeart/2005/8/layout/hList7"/>
    <dgm:cxn modelId="{8E1EC36D-3F29-4FE4-9C4E-811D0BB5B573}" srcId="{CDF664B6-80BF-40CD-8925-1E3E9331B927}" destId="{8C92FFC2-4E60-48A5-8692-E472370CCC4F}" srcOrd="2" destOrd="0" parTransId="{A27ECEA8-35F2-4852-8182-4A9118542414}" sibTransId="{E6A0FCC2-B3CC-413B-BE54-07828A5BFEE5}"/>
    <dgm:cxn modelId="{58F88030-AC81-486F-A662-021A5642CB9A}" type="presOf" srcId="{CDF664B6-80BF-40CD-8925-1E3E9331B927}" destId="{7B5338B2-EF1C-470A-844F-A204A731F740}" srcOrd="0" destOrd="0" presId="urn:microsoft.com/office/officeart/2005/8/layout/hList7"/>
    <dgm:cxn modelId="{D4ABB316-3F3A-45CE-A32C-857D2E83E271}" type="presParOf" srcId="{7B5338B2-EF1C-470A-844F-A204A731F740}" destId="{00E89408-B6EF-46B5-859E-34CD07DB038F}" srcOrd="0" destOrd="0" presId="urn:microsoft.com/office/officeart/2005/8/layout/hList7"/>
    <dgm:cxn modelId="{8CDBB4EF-AD2B-4E7A-85A1-BF28EDDB7063}" type="presParOf" srcId="{7B5338B2-EF1C-470A-844F-A204A731F740}" destId="{72C33DFD-C72F-4C9A-820B-20FF41D9CEB9}" srcOrd="1" destOrd="0" presId="urn:microsoft.com/office/officeart/2005/8/layout/hList7"/>
    <dgm:cxn modelId="{6F23BE63-ABDF-4B22-A93E-B4FBCC9E5FEF}" type="presParOf" srcId="{72C33DFD-C72F-4C9A-820B-20FF41D9CEB9}" destId="{9D509473-19BB-40BB-950F-D2939EBDD15D}" srcOrd="0" destOrd="0" presId="urn:microsoft.com/office/officeart/2005/8/layout/hList7"/>
    <dgm:cxn modelId="{494CBE00-0220-4EDC-8C67-FA4D42CA32EF}" type="presParOf" srcId="{9D509473-19BB-40BB-950F-D2939EBDD15D}" destId="{7CFE3CEE-F259-4FBB-A13C-EB88CCC93392}" srcOrd="0" destOrd="0" presId="urn:microsoft.com/office/officeart/2005/8/layout/hList7"/>
    <dgm:cxn modelId="{0EFA2869-20EE-4973-9954-7BD3833DED85}" type="presParOf" srcId="{9D509473-19BB-40BB-950F-D2939EBDD15D}" destId="{B2F9149D-F949-47F1-A8D9-4425091CA0F5}" srcOrd="1" destOrd="0" presId="urn:microsoft.com/office/officeart/2005/8/layout/hList7"/>
    <dgm:cxn modelId="{4892DC20-A6FF-48AE-9095-2A59A824A83D}" type="presParOf" srcId="{9D509473-19BB-40BB-950F-D2939EBDD15D}" destId="{FE4FC6AD-6E7F-4532-BE21-664907002F24}" srcOrd="2" destOrd="0" presId="urn:microsoft.com/office/officeart/2005/8/layout/hList7"/>
    <dgm:cxn modelId="{064F1555-F68F-488E-A774-5F74F81EE7E3}" type="presParOf" srcId="{9D509473-19BB-40BB-950F-D2939EBDD15D}" destId="{78804880-8D5F-41BB-A20F-336A362C1B3C}" srcOrd="3" destOrd="0" presId="urn:microsoft.com/office/officeart/2005/8/layout/hList7"/>
    <dgm:cxn modelId="{6355A827-FBF8-4827-A5C5-A28389DA2D9B}" type="presParOf" srcId="{72C33DFD-C72F-4C9A-820B-20FF41D9CEB9}" destId="{C9796688-8A8B-46CC-8067-0FF7C526475E}" srcOrd="1" destOrd="0" presId="urn:microsoft.com/office/officeart/2005/8/layout/hList7"/>
    <dgm:cxn modelId="{43CEDB62-D59C-44AC-A916-15C47B27A2ED}" type="presParOf" srcId="{72C33DFD-C72F-4C9A-820B-20FF41D9CEB9}" destId="{24B33A23-5174-4A4F-B573-C17B8B368A79}" srcOrd="2" destOrd="0" presId="urn:microsoft.com/office/officeart/2005/8/layout/hList7"/>
    <dgm:cxn modelId="{E49A92B5-2401-474D-8E80-547B8A1E72B3}" type="presParOf" srcId="{24B33A23-5174-4A4F-B573-C17B8B368A79}" destId="{E80E2853-4486-4AA0-94B8-6A24B6D1B694}" srcOrd="0" destOrd="0" presId="urn:microsoft.com/office/officeart/2005/8/layout/hList7"/>
    <dgm:cxn modelId="{79DEFE27-FE19-4B24-B869-601465601E18}" type="presParOf" srcId="{24B33A23-5174-4A4F-B573-C17B8B368A79}" destId="{C037D8A2-A9EC-4C67-A8E8-5B10F0461171}" srcOrd="1" destOrd="0" presId="urn:microsoft.com/office/officeart/2005/8/layout/hList7"/>
    <dgm:cxn modelId="{63E9EACE-83E1-42B2-BC8C-B6F47CF0811F}" type="presParOf" srcId="{24B33A23-5174-4A4F-B573-C17B8B368A79}" destId="{CF62CD5D-1733-4708-802E-156DD709A0C0}" srcOrd="2" destOrd="0" presId="urn:microsoft.com/office/officeart/2005/8/layout/hList7"/>
    <dgm:cxn modelId="{EA62D606-2394-4866-99AA-CE7D3F5984C8}" type="presParOf" srcId="{24B33A23-5174-4A4F-B573-C17B8B368A79}" destId="{8BE0F1A3-96B4-43C1-8FFB-74E6EAF7A8FB}" srcOrd="3" destOrd="0" presId="urn:microsoft.com/office/officeart/2005/8/layout/hList7"/>
    <dgm:cxn modelId="{005AAB9A-AE2B-488F-9CEF-F3FDD2565DA8}" type="presParOf" srcId="{72C33DFD-C72F-4C9A-820B-20FF41D9CEB9}" destId="{BD5DF39B-A75B-48C3-A4DE-55122E445AC5}" srcOrd="3" destOrd="0" presId="urn:microsoft.com/office/officeart/2005/8/layout/hList7"/>
    <dgm:cxn modelId="{7A6885AF-B432-4D6A-AB1C-35348FFABD1B}" type="presParOf" srcId="{72C33DFD-C72F-4C9A-820B-20FF41D9CEB9}" destId="{94C8C284-C957-44B9-B725-DEBFE5BA8A40}" srcOrd="4" destOrd="0" presId="urn:microsoft.com/office/officeart/2005/8/layout/hList7"/>
    <dgm:cxn modelId="{B5232D3C-3B90-4D42-8206-D1A624C174FB}" type="presParOf" srcId="{94C8C284-C957-44B9-B725-DEBFE5BA8A40}" destId="{8A7ECBA2-8423-4FE0-BD75-6D72F7070FA9}" srcOrd="0" destOrd="0" presId="urn:microsoft.com/office/officeart/2005/8/layout/hList7"/>
    <dgm:cxn modelId="{11AFAAB6-EF09-4C50-801C-57A9C9E26B26}" type="presParOf" srcId="{94C8C284-C957-44B9-B725-DEBFE5BA8A40}" destId="{A0D82589-D001-4C20-91BD-FCAEC2AA6F2D}" srcOrd="1" destOrd="0" presId="urn:microsoft.com/office/officeart/2005/8/layout/hList7"/>
    <dgm:cxn modelId="{C8A0FBBE-D6F8-416E-87C5-636B334208BC}" type="presParOf" srcId="{94C8C284-C957-44B9-B725-DEBFE5BA8A40}" destId="{87535DEA-16C5-4F73-957B-9836C5660C94}" srcOrd="2" destOrd="0" presId="urn:microsoft.com/office/officeart/2005/8/layout/hList7"/>
    <dgm:cxn modelId="{C2666032-9D62-4B22-84BF-0D45B668FE2B}" type="presParOf" srcId="{94C8C284-C957-44B9-B725-DEBFE5BA8A40}" destId="{90170191-5AF7-43B6-9AE0-427B9ED0105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C1932-C1CB-4E53-9415-0A7E71415FD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20ED38-1800-4A8A-BB73-B66AAD74DE37}">
      <dgm:prSet phldrT="[Texto]"/>
      <dgm:spPr/>
      <dgm:t>
        <a:bodyPr/>
        <a:lstStyle/>
        <a:p>
          <a:r>
            <a:rPr lang="es-ES" dirty="0" smtClean="0"/>
            <a:t>Estar:</a:t>
          </a:r>
          <a:endParaRPr lang="es-ES" dirty="0"/>
        </a:p>
      </dgm:t>
    </dgm:pt>
    <dgm:pt modelId="{99860FFD-4A4A-483F-8663-9CBC34D1918C}" type="parTrans" cxnId="{021BF0D8-6526-4624-95F3-4D6CE3AAF8ED}">
      <dgm:prSet/>
      <dgm:spPr/>
      <dgm:t>
        <a:bodyPr/>
        <a:lstStyle/>
        <a:p>
          <a:endParaRPr lang="es-ES"/>
        </a:p>
      </dgm:t>
    </dgm:pt>
    <dgm:pt modelId="{D2C6ECC1-E585-4A99-B533-D9E7D9D17E70}" type="sibTrans" cxnId="{021BF0D8-6526-4624-95F3-4D6CE3AAF8ED}">
      <dgm:prSet/>
      <dgm:spPr/>
      <dgm:t>
        <a:bodyPr/>
        <a:lstStyle/>
        <a:p>
          <a:endParaRPr lang="es-ES"/>
        </a:p>
      </dgm:t>
    </dgm:pt>
    <dgm:pt modelId="{D40C09DE-65F2-4D50-AA3B-48D645170806}">
      <dgm:prSet phldrT="[Texto]"/>
      <dgm:spPr/>
      <dgm:t>
        <a:bodyPr/>
        <a:lstStyle/>
        <a:p>
          <a:r>
            <a:rPr lang="es-ES" dirty="0" smtClean="0"/>
            <a:t>Distribuida</a:t>
          </a:r>
          <a:endParaRPr lang="es-ES" dirty="0"/>
        </a:p>
      </dgm:t>
    </dgm:pt>
    <dgm:pt modelId="{3C246534-E99F-4256-A063-F298C6A1E553}" type="parTrans" cxnId="{9FE217FA-B4E8-4B3F-BFCA-C44109761472}">
      <dgm:prSet/>
      <dgm:spPr/>
      <dgm:t>
        <a:bodyPr/>
        <a:lstStyle/>
        <a:p>
          <a:endParaRPr lang="es-ES"/>
        </a:p>
      </dgm:t>
    </dgm:pt>
    <dgm:pt modelId="{8205E6C5-CDDC-4559-9FDB-56EEF5D26057}" type="sibTrans" cxnId="{9FE217FA-B4E8-4B3F-BFCA-C44109761472}">
      <dgm:prSet/>
      <dgm:spPr/>
      <dgm:t>
        <a:bodyPr/>
        <a:lstStyle/>
        <a:p>
          <a:endParaRPr lang="es-ES"/>
        </a:p>
      </dgm:t>
    </dgm:pt>
    <dgm:pt modelId="{F2106275-208C-4EDC-A764-94B3BD8F1E37}">
      <dgm:prSet phldrT="[Texto]"/>
      <dgm:spPr/>
      <dgm:t>
        <a:bodyPr/>
        <a:lstStyle/>
        <a:p>
          <a:r>
            <a:rPr lang="es-ES" dirty="0" smtClean="0"/>
            <a:t>Regulada</a:t>
          </a:r>
          <a:endParaRPr lang="es-ES" dirty="0"/>
        </a:p>
      </dgm:t>
    </dgm:pt>
    <dgm:pt modelId="{6AEA5ABA-048D-41CF-A9E3-21892B01F0D9}" type="parTrans" cxnId="{1639D9AE-B386-402E-AD37-EF9D1D77CADD}">
      <dgm:prSet/>
      <dgm:spPr/>
      <dgm:t>
        <a:bodyPr/>
        <a:lstStyle/>
        <a:p>
          <a:endParaRPr lang="es-ES"/>
        </a:p>
      </dgm:t>
    </dgm:pt>
    <dgm:pt modelId="{358D5206-3212-487A-AA0A-B8888DB7620F}" type="sibTrans" cxnId="{1639D9AE-B386-402E-AD37-EF9D1D77CADD}">
      <dgm:prSet/>
      <dgm:spPr/>
      <dgm:t>
        <a:bodyPr/>
        <a:lstStyle/>
        <a:p>
          <a:endParaRPr lang="es-ES"/>
        </a:p>
      </dgm:t>
    </dgm:pt>
    <dgm:pt modelId="{83584653-794A-4715-A4D0-28AAE6968AD9}">
      <dgm:prSet phldrT="[Texto]"/>
      <dgm:spPr/>
      <dgm:t>
        <a:bodyPr/>
        <a:lstStyle/>
        <a:p>
          <a:r>
            <a:rPr lang="es-ES" dirty="0" smtClean="0"/>
            <a:t>Ser:</a:t>
          </a:r>
          <a:endParaRPr lang="es-ES" dirty="0"/>
        </a:p>
      </dgm:t>
    </dgm:pt>
    <dgm:pt modelId="{BCD4A78A-16BA-46C7-AD59-629B0E4AB725}" type="parTrans" cxnId="{ACC8B50F-FBE4-4127-AB27-2D0ECAA81A2A}">
      <dgm:prSet/>
      <dgm:spPr/>
      <dgm:t>
        <a:bodyPr/>
        <a:lstStyle/>
        <a:p>
          <a:endParaRPr lang="es-ES"/>
        </a:p>
      </dgm:t>
    </dgm:pt>
    <dgm:pt modelId="{98A72B6F-4AD2-42E1-9B23-1BC67123C30A}" type="sibTrans" cxnId="{ACC8B50F-FBE4-4127-AB27-2D0ECAA81A2A}">
      <dgm:prSet/>
      <dgm:spPr/>
      <dgm:t>
        <a:bodyPr/>
        <a:lstStyle/>
        <a:p>
          <a:endParaRPr lang="es-ES"/>
        </a:p>
      </dgm:t>
    </dgm:pt>
    <dgm:pt modelId="{3C9C2432-C354-4D8C-9DED-B072F202875B}">
      <dgm:prSet phldrT="[Texto]"/>
      <dgm:spPr/>
      <dgm:t>
        <a:bodyPr/>
        <a:lstStyle/>
        <a:p>
          <a:r>
            <a:rPr lang="es-ES" dirty="0" smtClean="0"/>
            <a:t>Accesible</a:t>
          </a:r>
          <a:endParaRPr lang="es-ES" dirty="0"/>
        </a:p>
      </dgm:t>
    </dgm:pt>
    <dgm:pt modelId="{BA2EC1B9-0484-44E2-BABC-A9D6986EA4CA}" type="parTrans" cxnId="{296FC70B-3FB3-4959-874D-E0C6F127359B}">
      <dgm:prSet/>
      <dgm:spPr/>
      <dgm:t>
        <a:bodyPr/>
        <a:lstStyle/>
        <a:p>
          <a:endParaRPr lang="es-ES"/>
        </a:p>
      </dgm:t>
    </dgm:pt>
    <dgm:pt modelId="{B0C5D323-75CD-447C-9552-FE56EA594F44}" type="sibTrans" cxnId="{296FC70B-3FB3-4959-874D-E0C6F127359B}">
      <dgm:prSet/>
      <dgm:spPr/>
      <dgm:t>
        <a:bodyPr/>
        <a:lstStyle/>
        <a:p>
          <a:endParaRPr lang="es-ES"/>
        </a:p>
      </dgm:t>
    </dgm:pt>
    <dgm:pt modelId="{C834A2D1-6C3E-43F8-8577-B8B3DE56E086}">
      <dgm:prSet phldrT="[Texto]"/>
      <dgm:spPr/>
      <dgm:t>
        <a:bodyPr/>
        <a:lstStyle/>
        <a:p>
          <a:r>
            <a:rPr lang="es-ES" dirty="0" smtClean="0"/>
            <a:t>Cumplir obligaciones: </a:t>
          </a:r>
          <a:endParaRPr lang="es-ES" dirty="0"/>
        </a:p>
      </dgm:t>
    </dgm:pt>
    <dgm:pt modelId="{BF8680E7-04A9-40DF-971C-DE2871B670C8}" type="parTrans" cxnId="{F08F97EE-6A1C-45A6-9975-56CAD5712F2E}">
      <dgm:prSet/>
      <dgm:spPr/>
      <dgm:t>
        <a:bodyPr/>
        <a:lstStyle/>
        <a:p>
          <a:endParaRPr lang="es-ES"/>
        </a:p>
      </dgm:t>
    </dgm:pt>
    <dgm:pt modelId="{FB034224-C00D-4C24-931A-CD98612D60C2}" type="sibTrans" cxnId="{F08F97EE-6A1C-45A6-9975-56CAD5712F2E}">
      <dgm:prSet/>
      <dgm:spPr/>
      <dgm:t>
        <a:bodyPr/>
        <a:lstStyle/>
        <a:p>
          <a:endParaRPr lang="es-ES"/>
        </a:p>
      </dgm:t>
    </dgm:pt>
    <dgm:pt modelId="{C3BD2DBA-1EC6-43B6-B9F9-92F95AEAF5A4}">
      <dgm:prSet phldrT="[Texto]"/>
      <dgm:spPr/>
      <dgm:t>
        <a:bodyPr/>
        <a:lstStyle/>
        <a:p>
          <a:r>
            <a:rPr lang="es-ES" dirty="0" smtClean="0"/>
            <a:t>Rendir Cuentas</a:t>
          </a:r>
          <a:endParaRPr lang="es-ES" dirty="0"/>
        </a:p>
      </dgm:t>
    </dgm:pt>
    <dgm:pt modelId="{D0955A15-B71D-4A1A-BD49-BC82A8D6681D}" type="parTrans" cxnId="{50C8AE6C-78FA-4B32-9F31-2B7B05DD39ED}">
      <dgm:prSet/>
      <dgm:spPr/>
      <dgm:t>
        <a:bodyPr/>
        <a:lstStyle/>
        <a:p>
          <a:endParaRPr lang="es-ES"/>
        </a:p>
      </dgm:t>
    </dgm:pt>
    <dgm:pt modelId="{BEEE7B37-0CA1-46BC-ABF3-7EADE35458D7}" type="sibTrans" cxnId="{50C8AE6C-78FA-4B32-9F31-2B7B05DD39ED}">
      <dgm:prSet/>
      <dgm:spPr/>
      <dgm:t>
        <a:bodyPr/>
        <a:lstStyle/>
        <a:p>
          <a:endParaRPr lang="es-ES"/>
        </a:p>
      </dgm:t>
    </dgm:pt>
    <dgm:pt modelId="{439D9D4F-52DD-4687-97BB-40F03077203F}">
      <dgm:prSet phldrT="[Texto]"/>
      <dgm:spPr/>
      <dgm:t>
        <a:bodyPr/>
        <a:lstStyle/>
        <a:p>
          <a:r>
            <a:rPr lang="es-ES" dirty="0" smtClean="0"/>
            <a:t>Ser fiscalizada</a:t>
          </a:r>
          <a:endParaRPr lang="es-ES" dirty="0"/>
        </a:p>
      </dgm:t>
    </dgm:pt>
    <dgm:pt modelId="{BD8F967B-34D2-43DE-B1E3-D680D8CE5075}" type="parTrans" cxnId="{C0528EBF-2776-41B0-9649-6470ACAA24E8}">
      <dgm:prSet/>
      <dgm:spPr/>
      <dgm:t>
        <a:bodyPr/>
        <a:lstStyle/>
        <a:p>
          <a:endParaRPr lang="es-ES"/>
        </a:p>
      </dgm:t>
    </dgm:pt>
    <dgm:pt modelId="{05B46D36-603B-4748-BBE3-4715F477374E}" type="sibTrans" cxnId="{C0528EBF-2776-41B0-9649-6470ACAA24E8}">
      <dgm:prSet/>
      <dgm:spPr/>
      <dgm:t>
        <a:bodyPr/>
        <a:lstStyle/>
        <a:p>
          <a:endParaRPr lang="es-ES"/>
        </a:p>
      </dgm:t>
    </dgm:pt>
    <dgm:pt modelId="{FA56B30A-0657-4ADF-A356-6BE382C9012C}">
      <dgm:prSet phldrT="[Texto]"/>
      <dgm:spPr/>
      <dgm:t>
        <a:bodyPr/>
        <a:lstStyle/>
        <a:p>
          <a:r>
            <a:rPr lang="es-ES" dirty="0" smtClean="0"/>
            <a:t>Limitada</a:t>
          </a:r>
          <a:endParaRPr lang="es-ES" dirty="0"/>
        </a:p>
      </dgm:t>
    </dgm:pt>
    <dgm:pt modelId="{12D841A4-C756-4E1F-8FCD-7B422095B619}" type="parTrans" cxnId="{41AF06C0-C803-471E-958E-717114BA1CA7}">
      <dgm:prSet/>
      <dgm:spPr/>
      <dgm:t>
        <a:bodyPr/>
        <a:lstStyle/>
        <a:p>
          <a:endParaRPr lang="es-ES"/>
        </a:p>
      </dgm:t>
    </dgm:pt>
    <dgm:pt modelId="{5AB5D7E1-B577-4D54-9364-8C107D3D5DDE}" type="sibTrans" cxnId="{41AF06C0-C803-471E-958E-717114BA1CA7}">
      <dgm:prSet/>
      <dgm:spPr/>
      <dgm:t>
        <a:bodyPr/>
        <a:lstStyle/>
        <a:p>
          <a:endParaRPr lang="es-ES"/>
        </a:p>
      </dgm:t>
    </dgm:pt>
    <dgm:pt modelId="{06D57750-1485-4419-BD2E-C5E0AF1A2AB2}">
      <dgm:prSet phldrT="[Texto]"/>
      <dgm:spPr/>
      <dgm:t>
        <a:bodyPr/>
        <a:lstStyle/>
        <a:p>
          <a:r>
            <a:rPr lang="es-ES" dirty="0" smtClean="0"/>
            <a:t>Predecible</a:t>
          </a:r>
          <a:endParaRPr lang="es-ES" dirty="0"/>
        </a:p>
      </dgm:t>
    </dgm:pt>
    <dgm:pt modelId="{15DD9A25-AB97-49E0-8213-E94C92200C1F}" type="parTrans" cxnId="{CD6443BC-5C85-4995-9191-EA929F96A14C}">
      <dgm:prSet/>
      <dgm:spPr/>
      <dgm:t>
        <a:bodyPr/>
        <a:lstStyle/>
        <a:p>
          <a:endParaRPr lang="es-ES"/>
        </a:p>
      </dgm:t>
    </dgm:pt>
    <dgm:pt modelId="{137076BD-6DBF-4978-B03C-78307C22494D}" type="sibTrans" cxnId="{CD6443BC-5C85-4995-9191-EA929F96A14C}">
      <dgm:prSet/>
      <dgm:spPr/>
      <dgm:t>
        <a:bodyPr/>
        <a:lstStyle/>
        <a:p>
          <a:endParaRPr lang="es-ES"/>
        </a:p>
      </dgm:t>
    </dgm:pt>
    <dgm:pt modelId="{10461A61-FEE4-420E-86AF-50D8BF5F8AD5}">
      <dgm:prSet phldrT="[Texto]"/>
      <dgm:spPr/>
      <dgm:t>
        <a:bodyPr/>
        <a:lstStyle/>
        <a:p>
          <a:r>
            <a:rPr lang="es-ES" dirty="0" smtClean="0"/>
            <a:t>Eficaz</a:t>
          </a:r>
          <a:endParaRPr lang="es-ES" dirty="0"/>
        </a:p>
      </dgm:t>
    </dgm:pt>
    <dgm:pt modelId="{5CB1777E-42EE-438A-9132-5F7578A736CD}" type="parTrans" cxnId="{1AF49E2F-CF6B-4714-A74C-647FF8E64580}">
      <dgm:prSet/>
      <dgm:spPr/>
      <dgm:t>
        <a:bodyPr/>
        <a:lstStyle/>
        <a:p>
          <a:endParaRPr lang="es-ES"/>
        </a:p>
      </dgm:t>
    </dgm:pt>
    <dgm:pt modelId="{46A34A00-49A0-4AEB-96D7-3F47A95E63C0}" type="sibTrans" cxnId="{1AF49E2F-CF6B-4714-A74C-647FF8E64580}">
      <dgm:prSet/>
      <dgm:spPr/>
      <dgm:t>
        <a:bodyPr/>
        <a:lstStyle/>
        <a:p>
          <a:endParaRPr lang="es-ES"/>
        </a:p>
      </dgm:t>
    </dgm:pt>
    <dgm:pt modelId="{7F13642A-99EF-42CC-B2BA-8310B2CCF16C}" type="pres">
      <dgm:prSet presAssocID="{CCBC1932-C1CB-4E53-9415-0A7E71415F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985F5F-0A40-46C1-83E0-179DD386AB8D}" type="pres">
      <dgm:prSet presAssocID="{B520ED38-1800-4A8A-BB73-B66AAD74DE37}" presName="composite" presStyleCnt="0"/>
      <dgm:spPr/>
    </dgm:pt>
    <dgm:pt modelId="{E269CF0C-B74E-407B-8507-7E59EB8ACC80}" type="pres">
      <dgm:prSet presAssocID="{B520ED38-1800-4A8A-BB73-B66AAD74DE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475BB0-0EDB-4678-B436-B4DAB994BDEC}" type="pres">
      <dgm:prSet presAssocID="{B520ED38-1800-4A8A-BB73-B66AAD74DE3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64E416-FB6D-49A8-A41F-DBF0F42A0744}" type="pres">
      <dgm:prSet presAssocID="{D2C6ECC1-E585-4A99-B533-D9E7D9D17E70}" presName="space" presStyleCnt="0"/>
      <dgm:spPr/>
    </dgm:pt>
    <dgm:pt modelId="{59247955-94E2-42B6-8512-8A950AAE7AEA}" type="pres">
      <dgm:prSet presAssocID="{83584653-794A-4715-A4D0-28AAE6968AD9}" presName="composite" presStyleCnt="0"/>
      <dgm:spPr/>
    </dgm:pt>
    <dgm:pt modelId="{E433C3F1-308F-416C-AF96-B29D0E8F9FF0}" type="pres">
      <dgm:prSet presAssocID="{83584653-794A-4715-A4D0-28AAE6968A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9CD9ED-F571-4A69-B463-E02DDD5BF008}" type="pres">
      <dgm:prSet presAssocID="{83584653-794A-4715-A4D0-28AAE6968AD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BFE58A-4934-4908-9271-4098E9AF7A87}" type="pres">
      <dgm:prSet presAssocID="{98A72B6F-4AD2-42E1-9B23-1BC67123C30A}" presName="space" presStyleCnt="0"/>
      <dgm:spPr/>
    </dgm:pt>
    <dgm:pt modelId="{82142B52-0D09-4DD2-A6BF-67DD81668744}" type="pres">
      <dgm:prSet presAssocID="{C834A2D1-6C3E-43F8-8577-B8B3DE56E086}" presName="composite" presStyleCnt="0"/>
      <dgm:spPr/>
    </dgm:pt>
    <dgm:pt modelId="{F52350F8-E57E-472C-8609-0414A5B9EC50}" type="pres">
      <dgm:prSet presAssocID="{C834A2D1-6C3E-43F8-8577-B8B3DE56E08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6FC64D-0F62-4EE1-99CC-A668D6A74FEE}" type="pres">
      <dgm:prSet presAssocID="{C834A2D1-6C3E-43F8-8577-B8B3DE56E08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1BF0D8-6526-4624-95F3-4D6CE3AAF8ED}" srcId="{CCBC1932-C1CB-4E53-9415-0A7E71415FD3}" destId="{B520ED38-1800-4A8A-BB73-B66AAD74DE37}" srcOrd="0" destOrd="0" parTransId="{99860FFD-4A4A-483F-8663-9CBC34D1918C}" sibTransId="{D2C6ECC1-E585-4A99-B533-D9E7D9D17E70}"/>
    <dgm:cxn modelId="{50C8AE6C-78FA-4B32-9F31-2B7B05DD39ED}" srcId="{C834A2D1-6C3E-43F8-8577-B8B3DE56E086}" destId="{C3BD2DBA-1EC6-43B6-B9F9-92F95AEAF5A4}" srcOrd="0" destOrd="0" parTransId="{D0955A15-B71D-4A1A-BD49-BC82A8D6681D}" sibTransId="{BEEE7B37-0CA1-46BC-ABF3-7EADE35458D7}"/>
    <dgm:cxn modelId="{EA2C08AA-983E-45EB-B3C1-C2E50BF30D85}" type="presOf" srcId="{C834A2D1-6C3E-43F8-8577-B8B3DE56E086}" destId="{F52350F8-E57E-472C-8609-0414A5B9EC50}" srcOrd="0" destOrd="0" presId="urn:microsoft.com/office/officeart/2005/8/layout/hList1"/>
    <dgm:cxn modelId="{E34CF8D1-ED44-425B-A051-2A072A7B71A9}" type="presOf" srcId="{3C9C2432-C354-4D8C-9DED-B072F202875B}" destId="{AD9CD9ED-F571-4A69-B463-E02DDD5BF008}" srcOrd="0" destOrd="0" presId="urn:microsoft.com/office/officeart/2005/8/layout/hList1"/>
    <dgm:cxn modelId="{F08F97EE-6A1C-45A6-9975-56CAD5712F2E}" srcId="{CCBC1932-C1CB-4E53-9415-0A7E71415FD3}" destId="{C834A2D1-6C3E-43F8-8577-B8B3DE56E086}" srcOrd="2" destOrd="0" parTransId="{BF8680E7-04A9-40DF-971C-DE2871B670C8}" sibTransId="{FB034224-C00D-4C24-931A-CD98612D60C2}"/>
    <dgm:cxn modelId="{1639D9AE-B386-402E-AD37-EF9D1D77CADD}" srcId="{B520ED38-1800-4A8A-BB73-B66AAD74DE37}" destId="{F2106275-208C-4EDC-A764-94B3BD8F1E37}" srcOrd="1" destOrd="0" parTransId="{6AEA5ABA-048D-41CF-A9E3-21892B01F0D9}" sibTransId="{358D5206-3212-487A-AA0A-B8888DB7620F}"/>
    <dgm:cxn modelId="{9FE217FA-B4E8-4B3F-BFCA-C44109761472}" srcId="{B520ED38-1800-4A8A-BB73-B66AAD74DE37}" destId="{D40C09DE-65F2-4D50-AA3B-48D645170806}" srcOrd="0" destOrd="0" parTransId="{3C246534-E99F-4256-A063-F298C6A1E553}" sibTransId="{8205E6C5-CDDC-4559-9FDB-56EEF5D26057}"/>
    <dgm:cxn modelId="{B5B38B4E-38AA-43A6-A6DD-4C6AD6E12443}" type="presOf" srcId="{FA56B30A-0657-4ADF-A356-6BE382C9012C}" destId="{59475BB0-0EDB-4678-B436-B4DAB994BDEC}" srcOrd="0" destOrd="2" presId="urn:microsoft.com/office/officeart/2005/8/layout/hList1"/>
    <dgm:cxn modelId="{41AF06C0-C803-471E-958E-717114BA1CA7}" srcId="{B520ED38-1800-4A8A-BB73-B66AAD74DE37}" destId="{FA56B30A-0657-4ADF-A356-6BE382C9012C}" srcOrd="2" destOrd="0" parTransId="{12D841A4-C756-4E1F-8FCD-7B422095B619}" sibTransId="{5AB5D7E1-B577-4D54-9364-8C107D3D5DDE}"/>
    <dgm:cxn modelId="{CD6443BC-5C85-4995-9191-EA929F96A14C}" srcId="{83584653-794A-4715-A4D0-28AAE6968AD9}" destId="{06D57750-1485-4419-BD2E-C5E0AF1A2AB2}" srcOrd="1" destOrd="0" parTransId="{15DD9A25-AB97-49E0-8213-E94C92200C1F}" sibTransId="{137076BD-6DBF-4978-B03C-78307C22494D}"/>
    <dgm:cxn modelId="{CFC6C49E-9DFA-47D4-8432-DE55B3A9D8B8}" type="presOf" srcId="{B520ED38-1800-4A8A-BB73-B66AAD74DE37}" destId="{E269CF0C-B74E-407B-8507-7E59EB8ACC80}" srcOrd="0" destOrd="0" presId="urn:microsoft.com/office/officeart/2005/8/layout/hList1"/>
    <dgm:cxn modelId="{557739A7-73AC-4337-AC04-B11C4D7A216D}" type="presOf" srcId="{CCBC1932-C1CB-4E53-9415-0A7E71415FD3}" destId="{7F13642A-99EF-42CC-B2BA-8310B2CCF16C}" srcOrd="0" destOrd="0" presId="urn:microsoft.com/office/officeart/2005/8/layout/hList1"/>
    <dgm:cxn modelId="{ACC8B50F-FBE4-4127-AB27-2D0ECAA81A2A}" srcId="{CCBC1932-C1CB-4E53-9415-0A7E71415FD3}" destId="{83584653-794A-4715-A4D0-28AAE6968AD9}" srcOrd="1" destOrd="0" parTransId="{BCD4A78A-16BA-46C7-AD59-629B0E4AB725}" sibTransId="{98A72B6F-4AD2-42E1-9B23-1BC67123C30A}"/>
    <dgm:cxn modelId="{1AF49E2F-CF6B-4714-A74C-647FF8E64580}" srcId="{83584653-794A-4715-A4D0-28AAE6968AD9}" destId="{10461A61-FEE4-420E-86AF-50D8BF5F8AD5}" srcOrd="2" destOrd="0" parTransId="{5CB1777E-42EE-438A-9132-5F7578A736CD}" sibTransId="{46A34A00-49A0-4AEB-96D7-3F47A95E63C0}"/>
    <dgm:cxn modelId="{0995A1AA-134B-4ACF-8572-3B7F8DD7E891}" type="presOf" srcId="{C3BD2DBA-1EC6-43B6-B9F9-92F95AEAF5A4}" destId="{166FC64D-0F62-4EE1-99CC-A668D6A74FEE}" srcOrd="0" destOrd="0" presId="urn:microsoft.com/office/officeart/2005/8/layout/hList1"/>
    <dgm:cxn modelId="{B406B7B1-51FE-4091-9DDF-53116D28572C}" type="presOf" srcId="{F2106275-208C-4EDC-A764-94B3BD8F1E37}" destId="{59475BB0-0EDB-4678-B436-B4DAB994BDEC}" srcOrd="0" destOrd="1" presId="urn:microsoft.com/office/officeart/2005/8/layout/hList1"/>
    <dgm:cxn modelId="{296FC70B-3FB3-4959-874D-E0C6F127359B}" srcId="{83584653-794A-4715-A4D0-28AAE6968AD9}" destId="{3C9C2432-C354-4D8C-9DED-B072F202875B}" srcOrd="0" destOrd="0" parTransId="{BA2EC1B9-0484-44E2-BABC-A9D6986EA4CA}" sibTransId="{B0C5D323-75CD-447C-9552-FE56EA594F44}"/>
    <dgm:cxn modelId="{F22B2060-1D0D-4814-83E8-1F47F4C65C6C}" type="presOf" srcId="{D40C09DE-65F2-4D50-AA3B-48D645170806}" destId="{59475BB0-0EDB-4678-B436-B4DAB994BDEC}" srcOrd="0" destOrd="0" presId="urn:microsoft.com/office/officeart/2005/8/layout/hList1"/>
    <dgm:cxn modelId="{14D9ECB6-D23E-47A1-993B-21938F2996F6}" type="presOf" srcId="{06D57750-1485-4419-BD2E-C5E0AF1A2AB2}" destId="{AD9CD9ED-F571-4A69-B463-E02DDD5BF008}" srcOrd="0" destOrd="1" presId="urn:microsoft.com/office/officeart/2005/8/layout/hList1"/>
    <dgm:cxn modelId="{C0528EBF-2776-41B0-9649-6470ACAA24E8}" srcId="{C834A2D1-6C3E-43F8-8577-B8B3DE56E086}" destId="{439D9D4F-52DD-4687-97BB-40F03077203F}" srcOrd="1" destOrd="0" parTransId="{BD8F967B-34D2-43DE-B1E3-D680D8CE5075}" sibTransId="{05B46D36-603B-4748-BBE3-4715F477374E}"/>
    <dgm:cxn modelId="{38CAEEEC-45CF-46F1-BCE3-E555190BE3B9}" type="presOf" srcId="{83584653-794A-4715-A4D0-28AAE6968AD9}" destId="{E433C3F1-308F-416C-AF96-B29D0E8F9FF0}" srcOrd="0" destOrd="0" presId="urn:microsoft.com/office/officeart/2005/8/layout/hList1"/>
    <dgm:cxn modelId="{FA994F7B-6CBD-4E1C-A56F-191D5775907B}" type="presOf" srcId="{10461A61-FEE4-420E-86AF-50D8BF5F8AD5}" destId="{AD9CD9ED-F571-4A69-B463-E02DDD5BF008}" srcOrd="0" destOrd="2" presId="urn:microsoft.com/office/officeart/2005/8/layout/hList1"/>
    <dgm:cxn modelId="{474A960B-045C-4CCF-AB24-23A30EE35600}" type="presOf" srcId="{439D9D4F-52DD-4687-97BB-40F03077203F}" destId="{166FC64D-0F62-4EE1-99CC-A668D6A74FEE}" srcOrd="0" destOrd="1" presId="urn:microsoft.com/office/officeart/2005/8/layout/hList1"/>
    <dgm:cxn modelId="{43FCCDDC-7C55-431E-91C9-F15F84C655EA}" type="presParOf" srcId="{7F13642A-99EF-42CC-B2BA-8310B2CCF16C}" destId="{E4985F5F-0A40-46C1-83E0-179DD386AB8D}" srcOrd="0" destOrd="0" presId="urn:microsoft.com/office/officeart/2005/8/layout/hList1"/>
    <dgm:cxn modelId="{E0C8B86C-30B5-48F9-A42C-6C0A5D8A0188}" type="presParOf" srcId="{E4985F5F-0A40-46C1-83E0-179DD386AB8D}" destId="{E269CF0C-B74E-407B-8507-7E59EB8ACC80}" srcOrd="0" destOrd="0" presId="urn:microsoft.com/office/officeart/2005/8/layout/hList1"/>
    <dgm:cxn modelId="{5B30BFD9-69FC-4B5A-820A-9540E3C30107}" type="presParOf" srcId="{E4985F5F-0A40-46C1-83E0-179DD386AB8D}" destId="{59475BB0-0EDB-4678-B436-B4DAB994BDEC}" srcOrd="1" destOrd="0" presId="urn:microsoft.com/office/officeart/2005/8/layout/hList1"/>
    <dgm:cxn modelId="{42EF699A-E201-46B2-BBA0-D89D5457545A}" type="presParOf" srcId="{7F13642A-99EF-42CC-B2BA-8310B2CCF16C}" destId="{2864E416-FB6D-49A8-A41F-DBF0F42A0744}" srcOrd="1" destOrd="0" presId="urn:microsoft.com/office/officeart/2005/8/layout/hList1"/>
    <dgm:cxn modelId="{94261319-B9D3-493A-8E37-B2A0D15C9B9E}" type="presParOf" srcId="{7F13642A-99EF-42CC-B2BA-8310B2CCF16C}" destId="{59247955-94E2-42B6-8512-8A950AAE7AEA}" srcOrd="2" destOrd="0" presId="urn:microsoft.com/office/officeart/2005/8/layout/hList1"/>
    <dgm:cxn modelId="{5539F14D-64CF-4ABB-ACFC-0C108BFE412F}" type="presParOf" srcId="{59247955-94E2-42B6-8512-8A950AAE7AEA}" destId="{E433C3F1-308F-416C-AF96-B29D0E8F9FF0}" srcOrd="0" destOrd="0" presId="urn:microsoft.com/office/officeart/2005/8/layout/hList1"/>
    <dgm:cxn modelId="{ECD94970-EF2E-4B11-AE03-6E03FE772F17}" type="presParOf" srcId="{59247955-94E2-42B6-8512-8A950AAE7AEA}" destId="{AD9CD9ED-F571-4A69-B463-E02DDD5BF008}" srcOrd="1" destOrd="0" presId="urn:microsoft.com/office/officeart/2005/8/layout/hList1"/>
    <dgm:cxn modelId="{A4E49E5F-7056-40E8-AD54-98E3F7F99CCA}" type="presParOf" srcId="{7F13642A-99EF-42CC-B2BA-8310B2CCF16C}" destId="{14BFE58A-4934-4908-9271-4098E9AF7A87}" srcOrd="3" destOrd="0" presId="urn:microsoft.com/office/officeart/2005/8/layout/hList1"/>
    <dgm:cxn modelId="{BEA5268F-D2F1-4DBE-BC1C-96E06BFDB6D7}" type="presParOf" srcId="{7F13642A-99EF-42CC-B2BA-8310B2CCF16C}" destId="{82142B52-0D09-4DD2-A6BF-67DD81668744}" srcOrd="4" destOrd="0" presId="urn:microsoft.com/office/officeart/2005/8/layout/hList1"/>
    <dgm:cxn modelId="{EDB80F82-7C40-447B-B986-03B8102F8420}" type="presParOf" srcId="{82142B52-0D09-4DD2-A6BF-67DD81668744}" destId="{F52350F8-E57E-472C-8609-0414A5B9EC50}" srcOrd="0" destOrd="0" presId="urn:microsoft.com/office/officeart/2005/8/layout/hList1"/>
    <dgm:cxn modelId="{478C825C-E03C-498F-8241-E348E2E95E3A}" type="presParOf" srcId="{82142B52-0D09-4DD2-A6BF-67DD81668744}" destId="{166FC64D-0F62-4EE1-99CC-A668D6A74F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E3CEE-F259-4FBB-A13C-EB88CCC93392}">
      <dsp:nvSpPr>
        <dsp:cNvPr id="0" name=""/>
        <dsp:cNvSpPr/>
      </dsp:nvSpPr>
      <dsp:spPr>
        <a:xfrm>
          <a:off x="2179" y="0"/>
          <a:ext cx="339094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Desarrollo</a:t>
          </a:r>
          <a:endParaRPr lang="es-ES" sz="3100" kern="1200" dirty="0"/>
        </a:p>
      </dsp:txBody>
      <dsp:txXfrm>
        <a:off x="2179" y="1740535"/>
        <a:ext cx="3390948" cy="1740535"/>
      </dsp:txXfrm>
    </dsp:sp>
    <dsp:sp modelId="{78804880-8D5F-41BB-A20F-336A362C1B3C}">
      <dsp:nvSpPr>
        <dsp:cNvPr id="0" name=""/>
        <dsp:cNvSpPr/>
      </dsp:nvSpPr>
      <dsp:spPr>
        <a:xfrm>
          <a:off x="97315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E2853-4486-4AA0-94B8-6A24B6D1B694}">
      <dsp:nvSpPr>
        <dsp:cNvPr id="0" name=""/>
        <dsp:cNvSpPr/>
      </dsp:nvSpPr>
      <dsp:spPr>
        <a:xfrm>
          <a:off x="3494857" y="0"/>
          <a:ext cx="339094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Equilibrio Estado / Sociedad</a:t>
          </a:r>
          <a:endParaRPr lang="es-ES" sz="3100" kern="1200" dirty="0"/>
        </a:p>
      </dsp:txBody>
      <dsp:txXfrm>
        <a:off x="3494857" y="1740535"/>
        <a:ext cx="3390948" cy="1740535"/>
      </dsp:txXfrm>
    </dsp:sp>
    <dsp:sp modelId="{8BE0F1A3-96B4-43C1-8FFB-74E6EAF7A8FB}">
      <dsp:nvSpPr>
        <dsp:cNvPr id="0" name=""/>
        <dsp:cNvSpPr/>
      </dsp:nvSpPr>
      <dsp:spPr>
        <a:xfrm>
          <a:off x="446583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ECBA2-8423-4FE0-BD75-6D72F7070FA9}">
      <dsp:nvSpPr>
        <dsp:cNvPr id="0" name=""/>
        <dsp:cNvSpPr/>
      </dsp:nvSpPr>
      <dsp:spPr>
        <a:xfrm>
          <a:off x="6987534" y="0"/>
          <a:ext cx="339094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Administración y aplicación </a:t>
          </a:r>
          <a:r>
            <a:rPr lang="es-ES" sz="3100" kern="1200" smtClean="0"/>
            <a:t>de recursos</a:t>
          </a:r>
          <a:endParaRPr lang="es-ES" sz="3100" kern="1200"/>
        </a:p>
      </dsp:txBody>
      <dsp:txXfrm>
        <a:off x="6987534" y="1740535"/>
        <a:ext cx="3390948" cy="1740535"/>
      </dsp:txXfrm>
    </dsp:sp>
    <dsp:sp modelId="{90170191-5AF7-43B6-9AE0-427B9ED01051}">
      <dsp:nvSpPr>
        <dsp:cNvPr id="0" name=""/>
        <dsp:cNvSpPr/>
      </dsp:nvSpPr>
      <dsp:spPr>
        <a:xfrm>
          <a:off x="7958511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89408-B6EF-46B5-859E-34CD07DB038F}">
      <dsp:nvSpPr>
        <dsp:cNvPr id="0" name=""/>
        <dsp:cNvSpPr/>
      </dsp:nvSpPr>
      <dsp:spPr>
        <a:xfrm>
          <a:off x="415226" y="3481070"/>
          <a:ext cx="9550209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9CF0C-B74E-407B-8507-7E59EB8ACC80}">
      <dsp:nvSpPr>
        <dsp:cNvPr id="0" name=""/>
        <dsp:cNvSpPr/>
      </dsp:nvSpPr>
      <dsp:spPr>
        <a:xfrm>
          <a:off x="3243" y="288117"/>
          <a:ext cx="3162858" cy="1265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Estar:</a:t>
          </a:r>
          <a:endParaRPr lang="es-ES" sz="3500" kern="1200" dirty="0"/>
        </a:p>
      </dsp:txBody>
      <dsp:txXfrm>
        <a:off x="3243" y="288117"/>
        <a:ext cx="3162858" cy="1265143"/>
      </dsp:txXfrm>
    </dsp:sp>
    <dsp:sp modelId="{59475BB0-0EDB-4678-B436-B4DAB994BDEC}">
      <dsp:nvSpPr>
        <dsp:cNvPr id="0" name=""/>
        <dsp:cNvSpPr/>
      </dsp:nvSpPr>
      <dsp:spPr>
        <a:xfrm>
          <a:off x="3243" y="1553260"/>
          <a:ext cx="3162858" cy="2509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500" kern="1200" dirty="0" smtClean="0"/>
            <a:t>Distribuida</a:t>
          </a: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500" kern="1200" dirty="0" smtClean="0"/>
            <a:t>Regulada</a:t>
          </a: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500" kern="1200" dirty="0" smtClean="0"/>
            <a:t>Limitada</a:t>
          </a:r>
          <a:endParaRPr lang="es-ES" sz="3500" kern="1200" dirty="0"/>
        </a:p>
      </dsp:txBody>
      <dsp:txXfrm>
        <a:off x="3243" y="1553260"/>
        <a:ext cx="3162858" cy="2509959"/>
      </dsp:txXfrm>
    </dsp:sp>
    <dsp:sp modelId="{E433C3F1-308F-416C-AF96-B29D0E8F9FF0}">
      <dsp:nvSpPr>
        <dsp:cNvPr id="0" name=""/>
        <dsp:cNvSpPr/>
      </dsp:nvSpPr>
      <dsp:spPr>
        <a:xfrm>
          <a:off x="3608902" y="288117"/>
          <a:ext cx="3162858" cy="1265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Ser:</a:t>
          </a:r>
          <a:endParaRPr lang="es-ES" sz="3500" kern="1200" dirty="0"/>
        </a:p>
      </dsp:txBody>
      <dsp:txXfrm>
        <a:off x="3608902" y="288117"/>
        <a:ext cx="3162858" cy="1265143"/>
      </dsp:txXfrm>
    </dsp:sp>
    <dsp:sp modelId="{AD9CD9ED-F571-4A69-B463-E02DDD5BF008}">
      <dsp:nvSpPr>
        <dsp:cNvPr id="0" name=""/>
        <dsp:cNvSpPr/>
      </dsp:nvSpPr>
      <dsp:spPr>
        <a:xfrm>
          <a:off x="3608902" y="1553260"/>
          <a:ext cx="3162858" cy="2509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500" kern="1200" dirty="0" smtClean="0"/>
            <a:t>Accesible</a:t>
          </a: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500" kern="1200" dirty="0" smtClean="0"/>
            <a:t>Predecible</a:t>
          </a: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500" kern="1200" dirty="0" smtClean="0"/>
            <a:t>Eficaz</a:t>
          </a:r>
          <a:endParaRPr lang="es-ES" sz="3500" kern="1200" dirty="0"/>
        </a:p>
      </dsp:txBody>
      <dsp:txXfrm>
        <a:off x="3608902" y="1553260"/>
        <a:ext cx="3162858" cy="2509959"/>
      </dsp:txXfrm>
    </dsp:sp>
    <dsp:sp modelId="{F52350F8-E57E-472C-8609-0414A5B9EC50}">
      <dsp:nvSpPr>
        <dsp:cNvPr id="0" name=""/>
        <dsp:cNvSpPr/>
      </dsp:nvSpPr>
      <dsp:spPr>
        <a:xfrm>
          <a:off x="7214560" y="288117"/>
          <a:ext cx="3162858" cy="1265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Cumplir obligaciones: </a:t>
          </a:r>
          <a:endParaRPr lang="es-ES" sz="3500" kern="1200" dirty="0"/>
        </a:p>
      </dsp:txBody>
      <dsp:txXfrm>
        <a:off x="7214560" y="288117"/>
        <a:ext cx="3162858" cy="1265143"/>
      </dsp:txXfrm>
    </dsp:sp>
    <dsp:sp modelId="{166FC64D-0F62-4EE1-99CC-A668D6A74FEE}">
      <dsp:nvSpPr>
        <dsp:cNvPr id="0" name=""/>
        <dsp:cNvSpPr/>
      </dsp:nvSpPr>
      <dsp:spPr>
        <a:xfrm>
          <a:off x="7214560" y="1553260"/>
          <a:ext cx="3162858" cy="25099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500" kern="1200" dirty="0" smtClean="0"/>
            <a:t>Rendir Cuentas</a:t>
          </a:r>
          <a:endParaRPr lang="es-E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500" kern="1200" dirty="0" smtClean="0"/>
            <a:t>Ser fiscalizada</a:t>
          </a:r>
          <a:endParaRPr lang="es-ES" sz="3500" kern="1200" dirty="0"/>
        </a:p>
      </dsp:txBody>
      <dsp:txXfrm>
        <a:off x="7214560" y="1553260"/>
        <a:ext cx="3162858" cy="2509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1B0D0-700A-4998-B955-66A9D8512FD8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B7FE3-A0FA-47B3-9C09-1AB2EB20D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16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4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26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602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114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21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71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55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47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90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50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17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B7FE3-A0FA-47B3-9C09-1AB2EB20D31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41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8112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8112" y="3950374"/>
            <a:ext cx="9144000" cy="165576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MX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-1"/>
            <a:ext cx="1127492" cy="68512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Marcador de número de diapositiva 5"/>
          <p:cNvSpPr txBox="1">
            <a:spLocks/>
          </p:cNvSpPr>
          <p:nvPr userDrawn="1"/>
        </p:nvSpPr>
        <p:spPr>
          <a:xfrm>
            <a:off x="11074399" y="6081486"/>
            <a:ext cx="80886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66CB03-FF54-4581-8CF7-4DFCE8B303EF}" type="slidenum">
              <a:rPr lang="es-MX" sz="1800" smtClean="0">
                <a:solidFill>
                  <a:schemeClr val="bg1"/>
                </a:solidFill>
              </a:rPr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44275" y="1031943"/>
            <a:ext cx="986239" cy="956514"/>
            <a:chOff x="1887590" y="5792625"/>
            <a:chExt cx="766399" cy="796998"/>
          </a:xfrm>
        </p:grpSpPr>
        <p:sp>
          <p:nvSpPr>
            <p:cNvPr id="17" name="Rectángulo 16"/>
            <p:cNvSpPr/>
            <p:nvPr userDrawn="1"/>
          </p:nvSpPr>
          <p:spPr>
            <a:xfrm>
              <a:off x="1903889" y="5804724"/>
              <a:ext cx="750100" cy="784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9" name="Picture 3" descr="C:\Users\Familia Rascon\Pictures\UNAM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590" y="5792625"/>
              <a:ext cx="750100" cy="78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7" descr="Resultado de imagen para logo una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5" y="4831102"/>
            <a:ext cx="896260" cy="8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 descr="C:\Users\yiseth.osorio\AppData\Local\Microsoft\Windows\Temporary Internet Files\Content.Outlook\NP8PF7X1\AMOCVIES_LOGO2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" y="2948903"/>
            <a:ext cx="853795" cy="1122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Conector recto 21"/>
          <p:cNvCxnSpPr/>
          <p:nvPr userDrawn="1"/>
        </p:nvCxnSpPr>
        <p:spPr>
          <a:xfrm>
            <a:off x="5580824" y="6333585"/>
            <a:ext cx="233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 userDrawn="1"/>
        </p:nvSpPr>
        <p:spPr>
          <a:xfrm>
            <a:off x="6483933" y="594399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SUG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 userDrawn="1"/>
        </p:nvSpPr>
        <p:spPr>
          <a:xfrm>
            <a:off x="3744672" y="63280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Universitario de Gobernabilidad </a:t>
            </a:r>
            <a:endParaRPr lang="es-MX" sz="1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Fiscalización</a:t>
            </a:r>
            <a:endParaRPr lang="es-MX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0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1497" y="365125"/>
            <a:ext cx="103813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1497" y="1825625"/>
            <a:ext cx="103813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-1"/>
            <a:ext cx="1127492" cy="68512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Marcador de número de diapositiva 5"/>
          <p:cNvSpPr txBox="1">
            <a:spLocks/>
          </p:cNvSpPr>
          <p:nvPr userDrawn="1"/>
        </p:nvSpPr>
        <p:spPr>
          <a:xfrm>
            <a:off x="11074399" y="6081486"/>
            <a:ext cx="80886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66CB03-FF54-4581-8CF7-4DFCE8B303EF}" type="slidenum">
              <a:rPr lang="es-MX" sz="1800" smtClean="0">
                <a:solidFill>
                  <a:schemeClr val="bg1"/>
                </a:solidFill>
              </a:rPr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19" name="Conector recto 18"/>
          <p:cNvCxnSpPr/>
          <p:nvPr userDrawn="1"/>
        </p:nvCxnSpPr>
        <p:spPr>
          <a:xfrm flipV="1">
            <a:off x="1409413" y="5871409"/>
            <a:ext cx="10441763" cy="1604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 userDrawn="1"/>
        </p:nvGrpSpPr>
        <p:grpSpPr>
          <a:xfrm>
            <a:off x="44275" y="1031943"/>
            <a:ext cx="986239" cy="956514"/>
            <a:chOff x="1887590" y="5792625"/>
            <a:chExt cx="766399" cy="796998"/>
          </a:xfrm>
        </p:grpSpPr>
        <p:sp>
          <p:nvSpPr>
            <p:cNvPr id="18" name="Rectángulo 17"/>
            <p:cNvSpPr/>
            <p:nvPr userDrawn="1"/>
          </p:nvSpPr>
          <p:spPr>
            <a:xfrm>
              <a:off x="1903889" y="5804724"/>
              <a:ext cx="750100" cy="784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" name="Picture 3" descr="C:\Users\Familia Rascon\Pictures\UNAM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590" y="5792625"/>
              <a:ext cx="750100" cy="78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17" descr="Resultado de imagen para logo una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5" y="4831102"/>
            <a:ext cx="896260" cy="8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 descr="C:\Users\yiseth.osorio\AppData\Local\Microsoft\Windows\Temporary Internet Files\Content.Outlook\NP8PF7X1\AMOCVIES_LOGO2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" y="2948903"/>
            <a:ext cx="853795" cy="1122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Conector recto 22"/>
          <p:cNvCxnSpPr/>
          <p:nvPr userDrawn="1"/>
        </p:nvCxnSpPr>
        <p:spPr>
          <a:xfrm>
            <a:off x="5580824" y="6333585"/>
            <a:ext cx="233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 userDrawn="1"/>
        </p:nvSpPr>
        <p:spPr>
          <a:xfrm>
            <a:off x="6483933" y="594399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SUG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5" name="Rectángulo 24"/>
          <p:cNvSpPr/>
          <p:nvPr userDrawn="1"/>
        </p:nvSpPr>
        <p:spPr>
          <a:xfrm>
            <a:off x="3744672" y="63280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Universitario de Gobernabilidad </a:t>
            </a:r>
            <a:endParaRPr lang="es-MX" sz="1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Fiscalización</a:t>
            </a:r>
            <a:endParaRPr lang="es-MX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672" y="365125"/>
            <a:ext cx="102725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2" y="1825625"/>
            <a:ext cx="506184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14394" y="1825625"/>
            <a:ext cx="506184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0" y="-1"/>
            <a:ext cx="1127492" cy="68512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Marcador de número de diapositiva 5"/>
          <p:cNvSpPr txBox="1">
            <a:spLocks/>
          </p:cNvSpPr>
          <p:nvPr userDrawn="1"/>
        </p:nvSpPr>
        <p:spPr>
          <a:xfrm>
            <a:off x="11074399" y="6081486"/>
            <a:ext cx="80886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66CB03-FF54-4581-8CF7-4DFCE8B303EF}" type="slidenum">
              <a:rPr lang="es-MX" sz="1800" smtClean="0">
                <a:solidFill>
                  <a:schemeClr val="bg1"/>
                </a:solidFill>
              </a:rPr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19" name="Conector recto 18"/>
          <p:cNvCxnSpPr/>
          <p:nvPr userDrawn="1"/>
        </p:nvCxnSpPr>
        <p:spPr>
          <a:xfrm flipV="1">
            <a:off x="1409413" y="5871409"/>
            <a:ext cx="10441763" cy="1604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0" name="Grupo 19"/>
          <p:cNvGrpSpPr/>
          <p:nvPr userDrawn="1"/>
        </p:nvGrpSpPr>
        <p:grpSpPr>
          <a:xfrm>
            <a:off x="44275" y="1031943"/>
            <a:ext cx="986239" cy="956514"/>
            <a:chOff x="1887590" y="5792625"/>
            <a:chExt cx="766399" cy="796998"/>
          </a:xfrm>
        </p:grpSpPr>
        <p:sp>
          <p:nvSpPr>
            <p:cNvPr id="21" name="Rectángulo 20"/>
            <p:cNvSpPr/>
            <p:nvPr userDrawn="1"/>
          </p:nvSpPr>
          <p:spPr>
            <a:xfrm>
              <a:off x="1903889" y="5804724"/>
              <a:ext cx="750100" cy="784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2" name="Picture 3" descr="C:\Users\Familia Rascon\Pictures\UNAM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590" y="5792625"/>
              <a:ext cx="750100" cy="78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17" descr="Resultado de imagen para logo una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5" y="4831102"/>
            <a:ext cx="896260" cy="8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 descr="C:\Users\yiseth.osorio\AppData\Local\Microsoft\Windows\Temporary Internet Files\Content.Outlook\NP8PF7X1\AMOCVIES_LOGO2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" y="2948903"/>
            <a:ext cx="853795" cy="1122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Conector recto 24"/>
          <p:cNvCxnSpPr/>
          <p:nvPr userDrawn="1"/>
        </p:nvCxnSpPr>
        <p:spPr>
          <a:xfrm>
            <a:off x="5580824" y="6333585"/>
            <a:ext cx="233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 userDrawn="1"/>
        </p:nvSpPr>
        <p:spPr>
          <a:xfrm>
            <a:off x="6483933" y="594399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SUG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7" name="Rectángulo 26"/>
          <p:cNvSpPr/>
          <p:nvPr userDrawn="1"/>
        </p:nvSpPr>
        <p:spPr>
          <a:xfrm>
            <a:off x="3744672" y="63280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Universitario de Gobernabilidad </a:t>
            </a:r>
            <a:endParaRPr lang="es-MX" sz="1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Fiscalización</a:t>
            </a:r>
            <a:endParaRPr lang="es-MX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8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8514" y="365125"/>
            <a:ext cx="1036348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07959" y="1681163"/>
            <a:ext cx="508317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07959" y="2505075"/>
            <a:ext cx="5083176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733789" y="1681163"/>
            <a:ext cx="513765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733789" y="2505075"/>
            <a:ext cx="510821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0" y="-1"/>
            <a:ext cx="1127492" cy="68512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Marcador de número de diapositiva 5"/>
          <p:cNvSpPr txBox="1">
            <a:spLocks/>
          </p:cNvSpPr>
          <p:nvPr userDrawn="1"/>
        </p:nvSpPr>
        <p:spPr>
          <a:xfrm>
            <a:off x="11074399" y="6081486"/>
            <a:ext cx="80886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66CB03-FF54-4581-8CF7-4DFCE8B303EF}" type="slidenum">
              <a:rPr lang="es-MX" sz="1800" smtClean="0">
                <a:solidFill>
                  <a:schemeClr val="bg1"/>
                </a:solidFill>
              </a:rPr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21" name="Conector recto 20"/>
          <p:cNvCxnSpPr/>
          <p:nvPr userDrawn="1"/>
        </p:nvCxnSpPr>
        <p:spPr>
          <a:xfrm flipV="1">
            <a:off x="1409413" y="5871409"/>
            <a:ext cx="10441763" cy="1604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 userDrawn="1"/>
        </p:nvGrpSpPr>
        <p:grpSpPr>
          <a:xfrm>
            <a:off x="44275" y="1031943"/>
            <a:ext cx="986239" cy="956514"/>
            <a:chOff x="1887590" y="5792625"/>
            <a:chExt cx="766399" cy="796998"/>
          </a:xfrm>
        </p:grpSpPr>
        <p:sp>
          <p:nvSpPr>
            <p:cNvPr id="22" name="Rectángulo 21"/>
            <p:cNvSpPr/>
            <p:nvPr userDrawn="1"/>
          </p:nvSpPr>
          <p:spPr>
            <a:xfrm>
              <a:off x="1903889" y="5804724"/>
              <a:ext cx="750100" cy="784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3" name="Picture 3" descr="C:\Users\Familia Rascon\Pictures\UNAM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590" y="5792625"/>
              <a:ext cx="750100" cy="78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17" descr="Resultado de imagen para logo una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5" y="4831102"/>
            <a:ext cx="896260" cy="8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 descr="C:\Users\yiseth.osorio\AppData\Local\Microsoft\Windows\Temporary Internet Files\Content.Outlook\NP8PF7X1\AMOCVIES_LOGO2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" y="2948903"/>
            <a:ext cx="853795" cy="1122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Conector recto 25"/>
          <p:cNvCxnSpPr/>
          <p:nvPr userDrawn="1"/>
        </p:nvCxnSpPr>
        <p:spPr>
          <a:xfrm>
            <a:off x="5580824" y="6333585"/>
            <a:ext cx="233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 userDrawn="1"/>
        </p:nvSpPr>
        <p:spPr>
          <a:xfrm>
            <a:off x="6483933" y="594399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SUG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8" name="Rectángulo 27"/>
          <p:cNvSpPr/>
          <p:nvPr userDrawn="1"/>
        </p:nvSpPr>
        <p:spPr>
          <a:xfrm>
            <a:off x="3744672" y="63280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Universitario de Gobernabilidad </a:t>
            </a:r>
            <a:endParaRPr lang="es-MX" sz="1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Fiscalización</a:t>
            </a:r>
            <a:endParaRPr lang="es-MX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93371" y="365125"/>
            <a:ext cx="103813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-1"/>
            <a:ext cx="1127492" cy="68512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Marcador de número de diapositiva 5"/>
          <p:cNvSpPr txBox="1">
            <a:spLocks/>
          </p:cNvSpPr>
          <p:nvPr userDrawn="1"/>
        </p:nvSpPr>
        <p:spPr>
          <a:xfrm>
            <a:off x="11074399" y="6081486"/>
            <a:ext cx="80886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66CB03-FF54-4581-8CF7-4DFCE8B303EF}" type="slidenum">
              <a:rPr lang="es-MX" sz="1800" smtClean="0">
                <a:solidFill>
                  <a:schemeClr val="bg1"/>
                </a:solidFill>
              </a:rPr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18" name="Conector recto 17"/>
          <p:cNvCxnSpPr/>
          <p:nvPr userDrawn="1"/>
        </p:nvCxnSpPr>
        <p:spPr>
          <a:xfrm flipV="1">
            <a:off x="1409413" y="5871409"/>
            <a:ext cx="10441763" cy="1604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 userDrawn="1"/>
        </p:nvGrpSpPr>
        <p:grpSpPr>
          <a:xfrm>
            <a:off x="44275" y="1031943"/>
            <a:ext cx="986239" cy="956514"/>
            <a:chOff x="1887590" y="5792625"/>
            <a:chExt cx="766399" cy="796998"/>
          </a:xfrm>
        </p:grpSpPr>
        <p:sp>
          <p:nvSpPr>
            <p:cNvPr id="19" name="Rectángulo 18"/>
            <p:cNvSpPr/>
            <p:nvPr userDrawn="1"/>
          </p:nvSpPr>
          <p:spPr>
            <a:xfrm>
              <a:off x="1903889" y="5804724"/>
              <a:ext cx="750100" cy="784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" name="Picture 3" descr="C:\Users\Familia Rascon\Pictures\UNAM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590" y="5792625"/>
              <a:ext cx="750100" cy="78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17" descr="Resultado de imagen para logo una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5" y="4831102"/>
            <a:ext cx="896260" cy="8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 descr="C:\Users\yiseth.osorio\AppData\Local\Microsoft\Windows\Temporary Internet Files\Content.Outlook\NP8PF7X1\AMOCVIES_LOGO2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" y="2948903"/>
            <a:ext cx="853795" cy="1122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Conector recto 22"/>
          <p:cNvCxnSpPr/>
          <p:nvPr userDrawn="1"/>
        </p:nvCxnSpPr>
        <p:spPr>
          <a:xfrm>
            <a:off x="5580824" y="6333585"/>
            <a:ext cx="233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 userDrawn="1"/>
        </p:nvSpPr>
        <p:spPr>
          <a:xfrm>
            <a:off x="6483933" y="594399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SUG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5" name="Rectángulo 24"/>
          <p:cNvSpPr/>
          <p:nvPr userDrawn="1"/>
        </p:nvSpPr>
        <p:spPr>
          <a:xfrm>
            <a:off x="3744672" y="63280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Universitario de Gobernabilidad </a:t>
            </a:r>
            <a:endParaRPr lang="es-MX" sz="1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Fiscalización</a:t>
            </a:r>
            <a:endParaRPr lang="es-MX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-1"/>
            <a:ext cx="1127492" cy="68512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Marcador de número de diapositiva 5"/>
          <p:cNvSpPr txBox="1">
            <a:spLocks/>
          </p:cNvSpPr>
          <p:nvPr userDrawn="1"/>
        </p:nvSpPr>
        <p:spPr>
          <a:xfrm>
            <a:off x="11074399" y="6081486"/>
            <a:ext cx="808861" cy="639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66CB03-FF54-4581-8CF7-4DFCE8B303EF}" type="slidenum">
              <a:rPr lang="es-MX" sz="1800" smtClean="0">
                <a:solidFill>
                  <a:schemeClr val="bg1"/>
                </a:solidFill>
              </a:rPr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18" name="Conector recto 17"/>
          <p:cNvCxnSpPr/>
          <p:nvPr userDrawn="1"/>
        </p:nvCxnSpPr>
        <p:spPr>
          <a:xfrm flipV="1">
            <a:off x="1409413" y="5871409"/>
            <a:ext cx="10441763" cy="1604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 userDrawn="1"/>
        </p:nvGrpSpPr>
        <p:grpSpPr>
          <a:xfrm>
            <a:off x="44275" y="1031943"/>
            <a:ext cx="986239" cy="956514"/>
            <a:chOff x="1887590" y="5792625"/>
            <a:chExt cx="766399" cy="796998"/>
          </a:xfrm>
        </p:grpSpPr>
        <p:sp>
          <p:nvSpPr>
            <p:cNvPr id="19" name="Rectángulo 18"/>
            <p:cNvSpPr/>
            <p:nvPr userDrawn="1"/>
          </p:nvSpPr>
          <p:spPr>
            <a:xfrm>
              <a:off x="1903889" y="5804724"/>
              <a:ext cx="750100" cy="7848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" name="Picture 3" descr="C:\Users\Familia Rascon\Pictures\UNAM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590" y="5792625"/>
              <a:ext cx="750100" cy="78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17" descr="Resultado de imagen para logo una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5" y="4831102"/>
            <a:ext cx="896260" cy="8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 descr="C:\Users\yiseth.osorio\AppData\Local\Microsoft\Windows\Temporary Internet Files\Content.Outlook\NP8PF7X1\AMOCVIES_LOGO2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8" y="2948903"/>
            <a:ext cx="853795" cy="1122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Conector recto 22"/>
          <p:cNvCxnSpPr/>
          <p:nvPr userDrawn="1"/>
        </p:nvCxnSpPr>
        <p:spPr>
          <a:xfrm>
            <a:off x="5580824" y="6333585"/>
            <a:ext cx="233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 userDrawn="1"/>
        </p:nvSpPr>
        <p:spPr>
          <a:xfrm>
            <a:off x="6483933" y="5943992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SUG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5" name="Rectángulo 24"/>
          <p:cNvSpPr/>
          <p:nvPr userDrawn="1"/>
        </p:nvSpPr>
        <p:spPr>
          <a:xfrm>
            <a:off x="3744672" y="63280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Universitario de Gobernabilidad </a:t>
            </a:r>
            <a:endParaRPr lang="es-MX" sz="1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400" cap="sm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Fiscalización</a:t>
            </a:r>
            <a:endParaRPr lang="es-MX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4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7ABB-3624-4311-A829-9FA708541B4D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CB03-FF54-4581-8CF7-4DFCE8B30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07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9" Type="http://schemas.openxmlformats.org/officeDocument/2006/relationships/image" Target="../media/image45.jpe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jpe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jpeg"/><Relationship Id="rId37" Type="http://schemas.openxmlformats.org/officeDocument/2006/relationships/image" Target="../media/image43.png"/><Relationship Id="rId40" Type="http://schemas.openxmlformats.org/officeDocument/2006/relationships/image" Target="../media/image46.jpeg"/><Relationship Id="rId45" Type="http://schemas.openxmlformats.org/officeDocument/2006/relationships/image" Target="../media/image51.png"/><Relationship Id="rId5" Type="http://schemas.openxmlformats.org/officeDocument/2006/relationships/image" Target="../media/image11.jpg"/><Relationship Id="rId15" Type="http://schemas.openxmlformats.org/officeDocument/2006/relationships/image" Target="../media/image21.gif"/><Relationship Id="rId23" Type="http://schemas.openxmlformats.org/officeDocument/2006/relationships/image" Target="../media/image29.png"/><Relationship Id="rId28" Type="http://schemas.openxmlformats.org/officeDocument/2006/relationships/image" Target="../media/image34.gif"/><Relationship Id="rId36" Type="http://schemas.openxmlformats.org/officeDocument/2006/relationships/image" Target="../media/image42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Relationship Id="rId35" Type="http://schemas.openxmlformats.org/officeDocument/2006/relationships/image" Target="../media/image41.png"/><Relationship Id="rId43" Type="http://schemas.openxmlformats.org/officeDocument/2006/relationships/image" Target="../media/image49.gif"/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jpeg"/><Relationship Id="rId20" Type="http://schemas.openxmlformats.org/officeDocument/2006/relationships/image" Target="../media/image26.png"/><Relationship Id="rId41" Type="http://schemas.openxmlformats.org/officeDocument/2006/relationships/image" Target="../media/image4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Gobernabilidad en las instituciones públicas de educación superior</a:t>
            </a:r>
            <a:endParaRPr lang="es-MX" dirty="0"/>
          </a:p>
        </p:txBody>
      </p:sp>
      <p:sp>
        <p:nvSpPr>
          <p:cNvPr id="5" name="Subtítulo 2"/>
          <p:cNvSpPr>
            <a:spLocks noGrp="1"/>
          </p:cNvSpPr>
          <p:nvPr/>
        </p:nvSpPr>
        <p:spPr>
          <a:xfrm>
            <a:off x="1972887" y="40309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MX" dirty="0" smtClean="0"/>
              <a:t>C.P.C. y Mtra. Aurea del Carmen Navarrete Arjona</a:t>
            </a:r>
          </a:p>
          <a:p>
            <a:pPr>
              <a:spcBef>
                <a:spcPts val="0"/>
              </a:spcBef>
            </a:pPr>
            <a:r>
              <a:rPr lang="es-MX" dirty="0" smtClean="0"/>
              <a:t>Subsecretaria Técnica del Seminario de Gobernabilidad y Fiscalización</a:t>
            </a:r>
          </a:p>
          <a:p>
            <a:pPr>
              <a:spcBef>
                <a:spcPts val="0"/>
              </a:spcBef>
            </a:pPr>
            <a:r>
              <a:rPr lang="es-MX" dirty="0" smtClean="0"/>
              <a:t>UNAM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03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Autogobierno de las universidades autónomas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b="1" u="sng" dirty="0" smtClean="0"/>
              <a:t>ACADEMIA</a:t>
            </a:r>
          </a:p>
          <a:p>
            <a:r>
              <a:rPr lang="es-MX" dirty="0" smtClean="0"/>
              <a:t>Lograr sus objetivos</a:t>
            </a:r>
          </a:p>
          <a:p>
            <a:r>
              <a:rPr lang="es-MX" dirty="0" smtClean="0"/>
              <a:t>Libertad de cátedra e investigación</a:t>
            </a:r>
          </a:p>
          <a:p>
            <a:r>
              <a:rPr lang="es-MX" dirty="0" smtClean="0"/>
              <a:t>Libre examen y discusión de ideas</a:t>
            </a:r>
          </a:p>
          <a:p>
            <a:r>
              <a:rPr lang="es-MX" dirty="0" smtClean="0"/>
              <a:t>Determinación de sus planes y programas de estudio</a:t>
            </a:r>
          </a:p>
          <a:p>
            <a:pPr lvl="1"/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b="1" u="sng" dirty="0" smtClean="0"/>
              <a:t>MANEJO INTERNO</a:t>
            </a:r>
          </a:p>
          <a:p>
            <a:r>
              <a:rPr lang="es-MX" dirty="0" smtClean="0"/>
              <a:t>Libertad para fijar </a:t>
            </a:r>
            <a:r>
              <a:rPr lang="es-MX" dirty="0"/>
              <a:t>los términos de ingreso, promoción y permanencia de su </a:t>
            </a:r>
            <a:r>
              <a:rPr lang="es-MX" dirty="0" smtClean="0"/>
              <a:t>personal</a:t>
            </a:r>
          </a:p>
          <a:p>
            <a:endParaRPr lang="es-MX" dirty="0"/>
          </a:p>
          <a:p>
            <a:r>
              <a:rPr lang="es-MX" dirty="0" smtClean="0"/>
              <a:t>Administrar su patrimonio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72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Pesos y contrapesos de la gobernabilidad en las IPES</a:t>
            </a:r>
            <a:endParaRPr lang="es-MX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203975"/>
              </p:ext>
            </p:extLst>
          </p:nvPr>
        </p:nvGraphicFramePr>
        <p:xfrm>
          <a:off x="1441450" y="1626119"/>
          <a:ext cx="103806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20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Gobernabilidad y buen gobierno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2" y="1642750"/>
            <a:ext cx="5061845" cy="4351338"/>
          </a:xfrm>
        </p:spPr>
        <p:txBody>
          <a:bodyPr/>
          <a:lstStyle/>
          <a:p>
            <a:r>
              <a:rPr lang="es-MX" dirty="0" smtClean="0"/>
              <a:t>Calidad, efectividad y eficiencia en la administración y prestación de servicios públicos</a:t>
            </a:r>
          </a:p>
          <a:p>
            <a:r>
              <a:rPr lang="es-MX" dirty="0" smtClean="0"/>
              <a:t>Calidad de las políticas y procedimientos de adopción de decisiones</a:t>
            </a:r>
          </a:p>
          <a:p>
            <a:r>
              <a:rPr lang="es-MX" dirty="0" smtClean="0"/>
              <a:t>Capacidad de inclusión con equidad, legalidad, transparencia y rendición de cuentas</a:t>
            </a:r>
            <a:endParaRPr lang="es-MX" dirty="0"/>
          </a:p>
        </p:txBody>
      </p:sp>
      <p:pic>
        <p:nvPicPr>
          <p:cNvPr id="5" name="Marcador de contenido 4" descr="Avibert: Eficiencia, Eficacia y &lt;strong&gt;Efectividad&lt;/strong&gt; Calidad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694961"/>
            <a:ext cx="5060950" cy="2247540"/>
          </a:xfrm>
        </p:spPr>
      </p:pic>
    </p:spTree>
    <p:extLst>
      <p:ext uri="{BB962C8B-B14F-4D97-AF65-F5344CB8AC3E}">
        <p14:creationId xmlns:p14="http://schemas.microsoft.com/office/powerpoint/2010/main" val="17794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Gobernabilidad – Componentes de análisis</a:t>
            </a:r>
            <a:endParaRPr lang="es-MX" dirty="0"/>
          </a:p>
        </p:txBody>
      </p:sp>
      <p:pic>
        <p:nvPicPr>
          <p:cNvPr id="4" name="Imagen 3" descr="Cómo fijar &lt;strong&gt;objetivos&lt;/strong&gt; personal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14" y="1828805"/>
            <a:ext cx="1911926" cy="152954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79439" y="3491359"/>
            <a:ext cx="242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Eficiencia / Eficacia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30214" y="1391438"/>
            <a:ext cx="191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</a:rPr>
              <a:t>OBJETIVOS</a:t>
            </a:r>
            <a:endParaRPr lang="es-MX" sz="2400" b="1" i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74197" y="1959478"/>
            <a:ext cx="191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</a:rPr>
              <a:t>LEGITIMIDAD</a:t>
            </a:r>
            <a:endParaRPr lang="es-MX" sz="2400" b="1" i="1" dirty="0">
              <a:solidFill>
                <a:schemeClr val="bg1"/>
              </a:solidFill>
            </a:endParaRPr>
          </a:p>
        </p:txBody>
      </p:sp>
      <p:pic>
        <p:nvPicPr>
          <p:cNvPr id="15" name="Imagen 14" descr="Revista Digital El Recreo: NECESIDAD DE UNA &lt;strong&gt;ESTABILIDAD&lt;/strong&gt;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47" y="2492854"/>
            <a:ext cx="1654736" cy="219624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710270" y="5140041"/>
            <a:ext cx="2427300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sz="2400" b="1" dirty="0" smtClean="0">
                <a:solidFill>
                  <a:schemeClr val="bg1"/>
                </a:solidFill>
              </a:rPr>
              <a:t>Justicia y aceptación social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456225" y="5275816"/>
            <a:ext cx="2427300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sz="2400" b="1" dirty="0" smtClean="0">
                <a:solidFill>
                  <a:schemeClr val="bg1"/>
                </a:solidFill>
              </a:rPr>
              <a:t>Conocimiento</a:t>
            </a:r>
            <a:endParaRPr lang="es-MX" sz="2400" b="1" dirty="0">
              <a:solidFill>
                <a:schemeClr val="bg1"/>
              </a:solidFill>
            </a:endParaRPr>
          </a:p>
        </p:txBody>
      </p:sp>
      <p:cxnSp>
        <p:nvCxnSpPr>
          <p:cNvPr id="21" name="Conector angular 20"/>
          <p:cNvCxnSpPr>
            <a:stCxn id="15" idx="1"/>
          </p:cNvCxnSpPr>
          <p:nvPr/>
        </p:nvCxnSpPr>
        <p:spPr>
          <a:xfrm rot="10800000" flipV="1">
            <a:off x="4907327" y="3590975"/>
            <a:ext cx="625720" cy="15490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15" idx="3"/>
            <a:endCxn id="17" idx="0"/>
          </p:cNvCxnSpPr>
          <p:nvPr/>
        </p:nvCxnSpPr>
        <p:spPr>
          <a:xfrm>
            <a:off x="7187783" y="3590976"/>
            <a:ext cx="482092" cy="16848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 descr="Método de evaluación &lt;strong&gt;grupal&lt;/strong&gt; Delphi | Buscar Emple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33" y="1876442"/>
            <a:ext cx="3048000" cy="1781175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8681274" y="3743519"/>
            <a:ext cx="2427300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s-MX" sz="2400" b="1" dirty="0" smtClean="0">
                <a:solidFill>
                  <a:schemeClr val="bg1"/>
                </a:solidFill>
              </a:rPr>
              <a:t>Adaptación y flexibilidad institucional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8932049" y="1410838"/>
            <a:ext cx="191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</a:rPr>
              <a:t>ESTABILIDAD</a:t>
            </a:r>
            <a:endParaRPr lang="es-MX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Logro de objetivos</a:t>
            </a:r>
            <a:endParaRPr lang="es-MX" dirty="0"/>
          </a:p>
        </p:txBody>
      </p:sp>
      <p:sp>
        <p:nvSpPr>
          <p:cNvPr id="4" name="Rectángulo redondeado 3"/>
          <p:cNvSpPr/>
          <p:nvPr/>
        </p:nvSpPr>
        <p:spPr>
          <a:xfrm>
            <a:off x="4771505" y="1529539"/>
            <a:ext cx="3707477" cy="10307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Planeación</a:t>
            </a:r>
            <a:endParaRPr lang="es-MX" sz="36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7949726" y="3144969"/>
            <a:ext cx="3707477" cy="10307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Organización</a:t>
            </a:r>
            <a:endParaRPr lang="es-MX" sz="3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4790905" y="4757654"/>
            <a:ext cx="3707477" cy="10307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Dirección</a:t>
            </a:r>
            <a:endParaRPr lang="es-MX" sz="36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1751212" y="3114494"/>
            <a:ext cx="3707477" cy="103077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u="sng" dirty="0" smtClean="0"/>
              <a:t>Control</a:t>
            </a:r>
            <a:endParaRPr lang="es-MX" sz="4400" b="1" u="sng" dirty="0"/>
          </a:p>
        </p:txBody>
      </p:sp>
      <p:sp>
        <p:nvSpPr>
          <p:cNvPr id="9" name="Flecha doblada 8"/>
          <p:cNvSpPr/>
          <p:nvPr/>
        </p:nvSpPr>
        <p:spPr>
          <a:xfrm rot="5400000">
            <a:off x="8619615" y="1937557"/>
            <a:ext cx="1082030" cy="11997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Flecha doblada 10"/>
          <p:cNvSpPr/>
          <p:nvPr/>
        </p:nvSpPr>
        <p:spPr>
          <a:xfrm rot="16200000">
            <a:off x="3528417" y="4287285"/>
            <a:ext cx="1082030" cy="11997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Flecha doblada 11"/>
          <p:cNvSpPr/>
          <p:nvPr/>
        </p:nvSpPr>
        <p:spPr>
          <a:xfrm rot="10800000">
            <a:off x="8675029" y="4436909"/>
            <a:ext cx="1082030" cy="11997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Flecha doblada 12"/>
          <p:cNvSpPr/>
          <p:nvPr/>
        </p:nvSpPr>
        <p:spPr>
          <a:xfrm>
            <a:off x="3614315" y="1829500"/>
            <a:ext cx="1082030" cy="11997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Control interno</a:t>
            </a:r>
            <a:endParaRPr lang="es-MX" dirty="0"/>
          </a:p>
        </p:txBody>
      </p:sp>
      <p:pic>
        <p:nvPicPr>
          <p:cNvPr id="4" name="Marcador de contenido 3" descr="IT Process Practices in Keny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17" y="2239947"/>
            <a:ext cx="3124200" cy="2924175"/>
          </a:xfrm>
        </p:spPr>
      </p:pic>
      <p:sp>
        <p:nvSpPr>
          <p:cNvPr id="5" name="CuadroTexto 4"/>
          <p:cNvSpPr txBox="1"/>
          <p:nvPr/>
        </p:nvSpPr>
        <p:spPr>
          <a:xfrm>
            <a:off x="5902036" y="2626815"/>
            <a:ext cx="55362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Estándar para evaluar los procesos de control y determinar cómo mejorar el desempeño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Fin último del control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1497" y="1742500"/>
            <a:ext cx="1038133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Un buen control interno debe ser capaz de fortalecer el proceso administrativo y reducir al mínimo la materialización de los riesgos que pueden afectar la consecución de los objetivos, más que ser una herramienta de detección de errores, fraudes o corrupción que se presentan cuando los riesgos se han </a:t>
            </a:r>
            <a:r>
              <a:rPr lang="es-MX" sz="3600" dirty="0" smtClean="0"/>
              <a:t>materializado, por tanto es un medio para apoyar la gobernabilidad institucional</a:t>
            </a:r>
            <a:endParaRPr lang="es-MX" sz="3600" dirty="0"/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2961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148112" y="931027"/>
            <a:ext cx="9144000" cy="119902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Gracias por darme la oportunidad de regresar </a:t>
            </a:r>
            <a:r>
              <a:rPr lang="es-MX" dirty="0" smtClean="0"/>
              <a:t>su </a:t>
            </a:r>
            <a:r>
              <a:rPr lang="es-MX" dirty="0" smtClean="0"/>
              <a:t>casa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148112" y="2222132"/>
            <a:ext cx="9144000" cy="1655762"/>
          </a:xfrm>
        </p:spPr>
        <p:txBody>
          <a:bodyPr>
            <a:normAutofit/>
          </a:bodyPr>
          <a:lstStyle/>
          <a:p>
            <a:r>
              <a:rPr lang="es-MX" sz="3200" dirty="0"/>
              <a:t>a</a:t>
            </a:r>
            <a:r>
              <a:rPr lang="es-MX" sz="3200" dirty="0" smtClean="0"/>
              <a:t>navarrete@fca.unam.mx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712422" y="4073236"/>
            <a:ext cx="9692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Fuentes: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Adam </a:t>
            </a:r>
            <a:r>
              <a:rPr lang="es-MX" dirty="0" err="1" smtClean="0">
                <a:solidFill>
                  <a:schemeClr val="bg1"/>
                </a:solidFill>
              </a:rPr>
              <a:t>Adam</a:t>
            </a:r>
            <a:r>
              <a:rPr lang="es-MX" dirty="0" smtClean="0">
                <a:solidFill>
                  <a:schemeClr val="bg1"/>
                </a:solidFill>
              </a:rPr>
              <a:t>, Alfredo. </a:t>
            </a:r>
            <a:r>
              <a:rPr lang="es-MX" b="1" dirty="0">
                <a:solidFill>
                  <a:schemeClr val="bg1"/>
                </a:solidFill>
              </a:rPr>
              <a:t>Control Interno como medio para el cumplimiento de las obligaciones del estado y su fiscalización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Aquino Salcedo, Roberto. Gobernabilidad democrática. Serie de cuadernos de gobernabilidad SUG.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Montes </a:t>
            </a:r>
            <a:r>
              <a:rPr lang="es-MX" dirty="0">
                <a:solidFill>
                  <a:schemeClr val="bg1"/>
                </a:solidFill>
              </a:rPr>
              <a:t>Gómez, Gerardo Vladimir. </a:t>
            </a:r>
            <a:r>
              <a:rPr lang="es-MX" b="1" dirty="0">
                <a:solidFill>
                  <a:schemeClr val="bg1"/>
                </a:solidFill>
              </a:rPr>
              <a:t>Poder, política y gobernabilidad institucional: el caso del conflicto en la UACM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Universidad Nacional Autónoma de México</a:t>
            </a:r>
            <a:endParaRPr lang="es-MX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95663" y="2274496"/>
            <a:ext cx="4315326" cy="1330288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5839326" y="1617079"/>
            <a:ext cx="5936913" cy="2810542"/>
          </a:xfrm>
        </p:spPr>
        <p:txBody>
          <a:bodyPr/>
          <a:lstStyle/>
          <a:p>
            <a:r>
              <a:rPr lang="es-MX" dirty="0" smtClean="0"/>
              <a:t>Promover el desarrollo institucional con poyo de cuerpos colegiados</a:t>
            </a:r>
          </a:p>
          <a:p>
            <a:pPr lvl="1"/>
            <a:r>
              <a:rPr lang="es-MX" dirty="0" smtClean="0"/>
              <a:t>Fortalecer la calidad académica, la innovación, la flexibilidad y la incorporación de nuevas tecnologías</a:t>
            </a:r>
          </a:p>
          <a:p>
            <a:pPr lvl="1"/>
            <a:r>
              <a:rPr lang="es-MX" dirty="0" smtClean="0"/>
              <a:t>Vincular la docencia y la investigación</a:t>
            </a:r>
            <a:endParaRPr lang="es-MX" dirty="0"/>
          </a:p>
        </p:txBody>
      </p:sp>
      <p:sp>
        <p:nvSpPr>
          <p:cNvPr id="11" name="Triángulo isósceles 10"/>
          <p:cNvSpPr/>
          <p:nvPr/>
        </p:nvSpPr>
        <p:spPr>
          <a:xfrm rot="10800000">
            <a:off x="3721771" y="4138866"/>
            <a:ext cx="5791200" cy="6256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2741908" y="4682488"/>
            <a:ext cx="784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i="1" dirty="0" smtClean="0">
                <a:solidFill>
                  <a:schemeClr val="bg1"/>
                </a:solidFill>
              </a:rPr>
              <a:t>Creación de Seminarios Universitarios por acuerdo del Rector</a:t>
            </a:r>
            <a:endParaRPr lang="es-MX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24" y="320849"/>
            <a:ext cx="9739339" cy="1411705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sz="2600" dirty="0" smtClean="0"/>
              <a:t>Depende de manera coordinada de la SDI-UNAM y de la FCA</a:t>
            </a:r>
          </a:p>
          <a:p>
            <a:r>
              <a:rPr lang="es-MX" sz="2600" dirty="0" smtClean="0"/>
              <a:t>Como uno de sus programas permanentes establece la Academia Universitaria de Fiscalización con los siguientes grupos o áreas de investigación:</a:t>
            </a:r>
          </a:p>
          <a:p>
            <a:pPr lvl="1"/>
            <a:r>
              <a:rPr lang="es-MX" dirty="0"/>
              <a:t>Auditoría y Control de dependencias Gubernamentales - Lic. Ana Laura </a:t>
            </a:r>
            <a:r>
              <a:rPr lang="es-MX" dirty="0" err="1"/>
              <a:t>Arratia</a:t>
            </a:r>
            <a:r>
              <a:rPr lang="es-MX" dirty="0"/>
              <a:t> Pineda</a:t>
            </a:r>
          </a:p>
          <a:p>
            <a:pPr lvl="1"/>
            <a:r>
              <a:rPr lang="es-MX" dirty="0"/>
              <a:t> </a:t>
            </a:r>
            <a:r>
              <a:rPr lang="es-MX" dirty="0" smtClean="0"/>
              <a:t>Auditoría </a:t>
            </a:r>
            <a:r>
              <a:rPr lang="es-MX" dirty="0"/>
              <a:t>Superior Financiera – C.P. Guillermo </a:t>
            </a:r>
            <a:r>
              <a:rPr lang="es-MX" dirty="0" err="1"/>
              <a:t>Brizio</a:t>
            </a:r>
            <a:r>
              <a:rPr lang="es-MX" dirty="0"/>
              <a:t> Rodríguez</a:t>
            </a:r>
          </a:p>
          <a:p>
            <a:pPr lvl="1"/>
            <a:r>
              <a:rPr lang="es-MX" dirty="0"/>
              <a:t> </a:t>
            </a:r>
            <a:r>
              <a:rPr lang="es-MX" dirty="0" smtClean="0"/>
              <a:t>Auditoría </a:t>
            </a:r>
            <a:r>
              <a:rPr lang="es-MX" dirty="0"/>
              <a:t>Superior del Desempeño – C.P. Jorge Pedro </a:t>
            </a:r>
            <a:r>
              <a:rPr lang="es-MX" dirty="0" err="1"/>
              <a:t>Castolo</a:t>
            </a:r>
            <a:r>
              <a:rPr lang="es-MX" dirty="0"/>
              <a:t> Domínguez</a:t>
            </a:r>
          </a:p>
          <a:p>
            <a:pPr lvl="1"/>
            <a:r>
              <a:rPr lang="es-MX" dirty="0"/>
              <a:t> </a:t>
            </a:r>
            <a:r>
              <a:rPr lang="es-MX" dirty="0" smtClean="0"/>
              <a:t>Ética </a:t>
            </a:r>
            <a:r>
              <a:rPr lang="es-MX" dirty="0"/>
              <a:t>Pública – Dr. Miguel Concha Malo</a:t>
            </a:r>
          </a:p>
          <a:p>
            <a:pPr lvl="1"/>
            <a:r>
              <a:rPr lang="es-MX" dirty="0"/>
              <a:t> </a:t>
            </a:r>
            <a:r>
              <a:rPr lang="es-MX" dirty="0" smtClean="0"/>
              <a:t>Auditoría </a:t>
            </a:r>
            <a:r>
              <a:rPr lang="es-MX" dirty="0"/>
              <a:t>externa en Entidades Paraestatales -  C.P.C. Luis Raúl Michel Domínguez</a:t>
            </a:r>
          </a:p>
          <a:p>
            <a:pPr lvl="1"/>
            <a:r>
              <a:rPr lang="es-MX" dirty="0"/>
              <a:t> </a:t>
            </a:r>
            <a:r>
              <a:rPr lang="es-MX" dirty="0" smtClean="0"/>
              <a:t>Control </a:t>
            </a:r>
            <a:r>
              <a:rPr lang="es-MX" dirty="0"/>
              <a:t>Interno – C.P. Rafael Morgan Ríos </a:t>
            </a:r>
          </a:p>
          <a:p>
            <a:pPr lvl="1"/>
            <a:r>
              <a:rPr lang="es-MX" dirty="0"/>
              <a:t> </a:t>
            </a:r>
            <a:r>
              <a:rPr lang="es-MX" dirty="0" smtClean="0"/>
              <a:t>Auditoria </a:t>
            </a:r>
            <a:r>
              <a:rPr lang="es-MX" dirty="0"/>
              <a:t>de Obra Pública – Ing. José Luis Nava Díaz</a:t>
            </a:r>
          </a:p>
          <a:p>
            <a:pPr lvl="1"/>
            <a:endParaRPr lang="es-MX" dirty="0" smtClean="0"/>
          </a:p>
          <a:p>
            <a:endParaRPr lang="es-MX" dirty="0" smtClean="0"/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74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Gobernabilidad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318423"/>
              </p:ext>
            </p:extLst>
          </p:nvPr>
        </p:nvGraphicFramePr>
        <p:xfrm>
          <a:off x="1441450" y="1412670"/>
          <a:ext cx="103806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4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439616" y="1107831"/>
            <a:ext cx="949569" cy="1218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672" y="-39329"/>
            <a:ext cx="10272568" cy="1325563"/>
          </a:xfrm>
        </p:spPr>
        <p:txBody>
          <a:bodyPr/>
          <a:lstStyle/>
          <a:p>
            <a:r>
              <a:rPr lang="es-MX" dirty="0" smtClean="0"/>
              <a:t>Convenio de colaboración SUG - UNAM </a:t>
            </a:r>
            <a:endParaRPr lang="es-MX" dirty="0"/>
          </a:p>
        </p:txBody>
      </p:sp>
      <p:pic>
        <p:nvPicPr>
          <p:cNvPr id="1048" name="Picture 24" descr="http://www.amocvies.org.mx/escudos_universidades/auto-guanajua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528" y="7835991"/>
            <a:ext cx="150068" cy="1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uadroTexto 51"/>
          <p:cNvSpPr txBox="1"/>
          <p:nvPr/>
        </p:nvSpPr>
        <p:spPr>
          <a:xfrm>
            <a:off x="4853666" y="1330674"/>
            <a:ext cx="2892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 smtClean="0">
                <a:solidFill>
                  <a:schemeClr val="bg1"/>
                </a:solidFill>
              </a:rPr>
              <a:t>Estudio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 smtClean="0">
                <a:solidFill>
                  <a:schemeClr val="bg1"/>
                </a:solidFill>
              </a:rPr>
              <a:t>Conceptualización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 smtClean="0">
                <a:solidFill>
                  <a:schemeClr val="bg1"/>
                </a:solidFill>
              </a:rPr>
              <a:t>Difusión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 smtClean="0">
                <a:solidFill>
                  <a:schemeClr val="bg1"/>
                </a:solidFill>
              </a:rPr>
              <a:t>Cumplimiento </a:t>
            </a: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8142874" y="1232747"/>
            <a:ext cx="2514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G</a:t>
            </a:r>
            <a:r>
              <a:rPr lang="es-MX" sz="2800" dirty="0" smtClean="0">
                <a:solidFill>
                  <a:schemeClr val="bg1"/>
                </a:solidFill>
              </a:rPr>
              <a:t>obernabilidad</a:t>
            </a:r>
          </a:p>
          <a:p>
            <a:r>
              <a:rPr lang="es-MX" sz="3200" b="1" dirty="0" smtClean="0">
                <a:solidFill>
                  <a:schemeClr val="bg1"/>
                </a:solidFill>
              </a:rPr>
              <a:t>F</a:t>
            </a:r>
            <a:r>
              <a:rPr lang="es-MX" sz="2800" dirty="0" smtClean="0">
                <a:solidFill>
                  <a:schemeClr val="bg1"/>
                </a:solidFill>
              </a:rPr>
              <a:t>iscalización</a:t>
            </a:r>
          </a:p>
          <a:p>
            <a:r>
              <a:rPr lang="es-MX" sz="3200" b="1" dirty="0" smtClean="0">
                <a:solidFill>
                  <a:schemeClr val="bg1"/>
                </a:solidFill>
              </a:rPr>
              <a:t>C</a:t>
            </a:r>
            <a:r>
              <a:rPr lang="es-MX" sz="2800" dirty="0" smtClean="0">
                <a:solidFill>
                  <a:schemeClr val="bg1"/>
                </a:solidFill>
              </a:rPr>
              <a:t>ontrol Interno</a:t>
            </a:r>
          </a:p>
          <a:p>
            <a:r>
              <a:rPr lang="es-MX" sz="3200" b="1" dirty="0" smtClean="0">
                <a:solidFill>
                  <a:schemeClr val="bg1"/>
                </a:solidFill>
              </a:rPr>
              <a:t>A</a:t>
            </a:r>
            <a:r>
              <a:rPr lang="es-MX" sz="2800" dirty="0" smtClean="0">
                <a:solidFill>
                  <a:schemeClr val="bg1"/>
                </a:solidFill>
              </a:rPr>
              <a:t>uditoría</a:t>
            </a:r>
            <a:endParaRPr lang="es-MX" sz="2800" dirty="0">
              <a:solidFill>
                <a:schemeClr val="bg1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7575" y="873964"/>
            <a:ext cx="12736979" cy="6029651"/>
            <a:chOff x="47575" y="873964"/>
            <a:chExt cx="12736979" cy="6029651"/>
          </a:xfrm>
        </p:grpSpPr>
        <p:pic>
          <p:nvPicPr>
            <p:cNvPr id="2072" name="Picture 24" descr="http://www.amocvies.org.mx/escudos_universidades/cole-sonor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7058" y="4318812"/>
              <a:ext cx="2227496" cy="39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n 22" descr="Puebla de Zaragoza - Wikipedia, la enciclopedia libr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9" y="2735501"/>
              <a:ext cx="607760" cy="918393"/>
            </a:xfrm>
            <a:prstGeom prst="rect">
              <a:avLst/>
            </a:prstGeom>
          </p:spPr>
        </p:pic>
        <p:pic>
          <p:nvPicPr>
            <p:cNvPr id="24" name="Imagen 23" descr="Original file ‎ (SVG file, nominally 1,000 × 1,358 pixels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543" y="4446899"/>
              <a:ext cx="746123" cy="1013234"/>
            </a:xfrm>
            <a:prstGeom prst="rect">
              <a:avLst/>
            </a:prstGeom>
          </p:spPr>
        </p:pic>
        <p:pic>
          <p:nvPicPr>
            <p:cNvPr id="25" name="Imagen 24" descr="Escudo de la UAGro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279" y="4774348"/>
              <a:ext cx="831373" cy="1141248"/>
            </a:xfrm>
            <a:prstGeom prst="rect">
              <a:avLst/>
            </a:prstGeom>
          </p:spPr>
        </p:pic>
        <p:pic>
          <p:nvPicPr>
            <p:cNvPr id="26" name="Imagen 25" descr="&lt;strong&gt;Universidad&lt;/strong&gt; &lt;strong&gt;Autónoma&lt;/strong&gt; &lt;strong&gt;Benito&lt;/strong&gt; &lt;strong&gt;Juárez&lt;/strong&gt; De &lt;strong&gt;Oaxaca&lt;/strong&gt; | Rumbo al ENAR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" y="3905355"/>
              <a:ext cx="734227" cy="862991"/>
            </a:xfrm>
            <a:prstGeom prst="rect">
              <a:avLst/>
            </a:prstGeom>
          </p:spPr>
        </p:pic>
        <p:pic>
          <p:nvPicPr>
            <p:cNvPr id="27" name="Imagen 26" descr="&lt;strong&gt;Universidad&lt;/strong&gt; &lt;strong&gt;Autónoma&lt;/strong&gt; &lt;strong&gt;de Tlaxcala&lt;/strong&gt; - Wikipedia, la ...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97" y="5935858"/>
              <a:ext cx="633902" cy="967757"/>
            </a:xfrm>
            <a:prstGeom prst="rect">
              <a:avLst/>
            </a:prstGeom>
          </p:spPr>
        </p:pic>
        <p:pic>
          <p:nvPicPr>
            <p:cNvPr id="28" name="Imagen 27" descr="Construye la UAT moderno Centro de Investigación ...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0" y="4966197"/>
              <a:ext cx="1031552" cy="606795"/>
            </a:xfrm>
            <a:prstGeom prst="rect">
              <a:avLst/>
            </a:prstGeom>
          </p:spPr>
        </p:pic>
        <p:pic>
          <p:nvPicPr>
            <p:cNvPr id="30" name="Imagen 29" descr="File:Escudo UANL.png - Wikimedia Commons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173" y="4939252"/>
              <a:ext cx="682464" cy="856581"/>
            </a:xfrm>
            <a:prstGeom prst="rect">
              <a:avLst/>
            </a:prstGeom>
          </p:spPr>
        </p:pic>
        <p:pic>
          <p:nvPicPr>
            <p:cNvPr id="31" name="Imagen 30" descr="&lt;strong&gt;Universidad&lt;/strong&gt; &lt;strong&gt;Autónoma&lt;/strong&gt; Metropolitana - Wikipedia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89" y="5265367"/>
              <a:ext cx="1122460" cy="568637"/>
            </a:xfrm>
            <a:prstGeom prst="rect">
              <a:avLst/>
            </a:prstGeom>
          </p:spPr>
        </p:pic>
        <p:pic>
          <p:nvPicPr>
            <p:cNvPr id="32" name="Imagen 31" descr="&lt;strong&gt;Universidad&lt;/strong&gt; Autónoma del Estado de &lt;strong&gt;México&lt;/strong&gt; - Wikipedia, la ...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911" y="3970714"/>
              <a:ext cx="909480" cy="802611"/>
            </a:xfrm>
            <a:prstGeom prst="rect">
              <a:avLst/>
            </a:prstGeom>
          </p:spPr>
        </p:pic>
        <p:pic>
          <p:nvPicPr>
            <p:cNvPr id="33" name="Imagen 32" descr="Chapingo Autonomous University - Wikipedia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625" y="5863876"/>
              <a:ext cx="972379" cy="1011274"/>
            </a:xfrm>
            <a:prstGeom prst="rect">
              <a:avLst/>
            </a:prstGeom>
          </p:spPr>
        </p:pic>
        <p:pic>
          <p:nvPicPr>
            <p:cNvPr id="34" name="Imagen 33" descr="&lt;strong&gt;Universidad&lt;/strong&gt; Autónoma de San Luis Potosí - Wikipedia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989" y="5656118"/>
              <a:ext cx="869490" cy="1111929"/>
            </a:xfrm>
            <a:prstGeom prst="rect">
              <a:avLst/>
            </a:prstGeom>
          </p:spPr>
        </p:pic>
        <p:pic>
          <p:nvPicPr>
            <p:cNvPr id="35" name="Imagen 34" descr="&lt;strong&gt;Universidad&lt;/strong&gt; Autónoma de Chihuahua - Wikipedia, la ...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965" y="6052266"/>
              <a:ext cx="725232" cy="728484"/>
            </a:xfrm>
            <a:prstGeom prst="rect">
              <a:avLst/>
            </a:prstGeom>
          </p:spPr>
        </p:pic>
        <p:pic>
          <p:nvPicPr>
            <p:cNvPr id="36" name="Imagen 35" descr="&lt;strong&gt;Universidad&lt;/strong&gt; Autónoma de Aguascalientes | Rumbo al ENARM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131" y="3696819"/>
              <a:ext cx="1230371" cy="526653"/>
            </a:xfrm>
            <a:prstGeom prst="rect">
              <a:avLst/>
            </a:prstGeom>
          </p:spPr>
        </p:pic>
        <p:pic>
          <p:nvPicPr>
            <p:cNvPr id="37" name="Imagen 36" descr="&lt;strong&gt;Universidad&lt;/strong&gt; Autónoma de Zacatecas - Wikipedia, la ...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227" y="5099940"/>
              <a:ext cx="853433" cy="773779"/>
            </a:xfrm>
            <a:prstGeom prst="rect">
              <a:avLst/>
            </a:prstGeom>
          </p:spPr>
        </p:pic>
        <p:pic>
          <p:nvPicPr>
            <p:cNvPr id="1028" name="Picture 4" descr="http://www.amocvies.org.mx/escudos_universidades/auto-bajacalif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9979" y="6001280"/>
              <a:ext cx="725563" cy="88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amocvies.org.mx/escudos_universidades/auto-carmen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9870" y="5712267"/>
              <a:ext cx="742199" cy="1031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amocvies.org.mx/escudos_universidades/auto-ca-chiapas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266" y="5786150"/>
              <a:ext cx="825194" cy="9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amocvies.org.mx/escudos_universidades/auto-chiapas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86" y="6037902"/>
              <a:ext cx="781004" cy="793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amocvies.org.mx/escudos_universidades/auto-chihuahua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018" y="3556063"/>
              <a:ext cx="2133600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amocvies.org.mx/escudos_universidades/auto-ciudad-juarez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381" y="6031901"/>
              <a:ext cx="694878" cy="694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www.amocvies.org.mx/escudos_universidades/auto-coahuila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121" y="6124866"/>
              <a:ext cx="1272491" cy="47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www.amocvies.org.mx/escudos_universidades/auto-colima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252" y="5254355"/>
              <a:ext cx="1556847" cy="586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www.amocvies.org.mx/escudos_universidades/auto-ciudad-mexico.jp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5355" y="3706576"/>
              <a:ext cx="773069" cy="506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www.amocvies.org.mx/escudos_universidades/univ-unam.gif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289" y="2752600"/>
              <a:ext cx="673770" cy="71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http://www.amocvies.org.mx/escudos_universidades/auto-hidalgo.pn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701" y="5911861"/>
              <a:ext cx="765456" cy="935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www.amocvies.org.mx/escudos_universidades/auto-san-nicolas-hidalgo.jp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1619" y="4965896"/>
              <a:ext cx="770878" cy="880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www.amocvies.org.mx/escudos_universidades/auto-uaem.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35" y="3736477"/>
              <a:ext cx="1159142" cy="66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amocvies.org.mx/escudos_universidades/auto-nayarit.jp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762" y="4246549"/>
              <a:ext cx="844628" cy="840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amocvies.org.mx/escudos_universidades/auto-queretaro.png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34" y="2903742"/>
              <a:ext cx="1260917" cy="60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amocvies.org.mx/escudos_universidades/auto-quintanaroo.png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2456" y="4790163"/>
              <a:ext cx="1004389" cy="1004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amocvies.org.mx/escudos_universidades/auto-sinaloa.png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31" y="5920591"/>
              <a:ext cx="609600" cy="75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amocvies.org.mx/escudos_universidades/auto-tec-sonora.png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026" y="3623319"/>
              <a:ext cx="6286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n 3" descr="&lt;strong&gt;Universidad de Occidente&lt;/strong&gt; (Sinaloa)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443" y="2582272"/>
              <a:ext cx="773752" cy="912383"/>
            </a:xfrm>
            <a:prstGeom prst="rect">
              <a:avLst/>
            </a:prstGeom>
          </p:spPr>
        </p:pic>
        <p:pic>
          <p:nvPicPr>
            <p:cNvPr id="5" name="Imagen 4" descr="&lt;strong&gt;Universidad&lt;/strong&gt; &lt;strong&gt;Juárez&lt;/strong&gt; &lt;strong&gt;Autónoma&lt;/strong&gt; &lt;strong&gt;de Tabasco&lt;/strong&gt; - Wikipedia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157" y="3623319"/>
              <a:ext cx="606581" cy="909872"/>
            </a:xfrm>
            <a:prstGeom prst="rect">
              <a:avLst/>
            </a:prstGeom>
          </p:spPr>
        </p:pic>
        <p:pic>
          <p:nvPicPr>
            <p:cNvPr id="2062" name="Picture 14" descr="http://www.amocvies.org.mx/escudos_universidades/univ-veracruzana.jp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597" y="5940356"/>
              <a:ext cx="905734" cy="78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www.amocvies.org.mx/escudos_universidades/univ-popular-chontalpa.jpg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989" y="3794381"/>
              <a:ext cx="576736" cy="81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http://www.amocvies.org.mx/escudos_universidades/univ-poli-golfo-mexico.gif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043" y="4292637"/>
              <a:ext cx="817544" cy="77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http://www.amocvies.org.mx/escudos_universidades/univ-yucatan.png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232" y="3515958"/>
              <a:ext cx="1049138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http://www.amocvies.org.mx/escudos_universidades/univ-costa-rica.gif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173" y="4930774"/>
              <a:ext cx="873004" cy="933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http://www.amocvies.org.mx/escudos_universidades/univ-durango.jpg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199" y="4900476"/>
              <a:ext cx="1415339" cy="593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http://www.amocvies.org.mx/escudos_universidades/univ-baja-calif-sur.png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511" y="4292637"/>
              <a:ext cx="822697" cy="77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30" descr="http://www.amocvies.org.mx/escudos_universidades/univ-pedagog-nal.png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4326" y="3820248"/>
              <a:ext cx="1005010" cy="104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ángulo 5"/>
            <p:cNvSpPr/>
            <p:nvPr/>
          </p:nvSpPr>
          <p:spPr>
            <a:xfrm>
              <a:off x="4363391" y="3259609"/>
              <a:ext cx="7412849" cy="1734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/>
            <p:cNvSpPr/>
            <p:nvPr/>
          </p:nvSpPr>
          <p:spPr>
            <a:xfrm flipH="1">
              <a:off x="4363391" y="2573481"/>
              <a:ext cx="227996" cy="6449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154796" y="2339345"/>
              <a:ext cx="4436591" cy="177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9" name="Imagen 58" descr="C:\Users\yiseth.osorio\AppData\Local\Microsoft\Windows\Temporary Internet Files\Content.Outlook\NP8PF7X1\AMOCVIES_LOGO2.png"/>
            <p:cNvPicPr/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136" y="1186269"/>
              <a:ext cx="853795" cy="1122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Rectángulo 59"/>
            <p:cNvSpPr/>
            <p:nvPr/>
          </p:nvSpPr>
          <p:spPr>
            <a:xfrm flipH="1">
              <a:off x="154796" y="885217"/>
              <a:ext cx="245583" cy="1395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395122" y="873964"/>
              <a:ext cx="958809" cy="2454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2" name="Rectángulo 61"/>
            <p:cNvSpPr/>
            <p:nvPr/>
          </p:nvSpPr>
          <p:spPr>
            <a:xfrm flipH="1">
              <a:off x="1397444" y="879352"/>
              <a:ext cx="245583" cy="13954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4172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Alcances del convenio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Promover los temas en las contralorías y las IPES</a:t>
            </a:r>
          </a:p>
          <a:p>
            <a:r>
              <a:rPr lang="es-MX" dirty="0" smtClean="0"/>
              <a:t>Proponer grupos de trabajo o investigación</a:t>
            </a:r>
          </a:p>
          <a:p>
            <a:r>
              <a:rPr lang="es-MX" dirty="0" smtClean="0"/>
              <a:t>Realizar propuestas en beneficio de las IPES</a:t>
            </a:r>
          </a:p>
          <a:p>
            <a:r>
              <a:rPr lang="es-MX" dirty="0" smtClean="0"/>
              <a:t>Proponer actividades de difusión</a:t>
            </a:r>
          </a:p>
          <a:p>
            <a:r>
              <a:rPr lang="es-MX" dirty="0" smtClean="0"/>
              <a:t>Sugerir actividades para la profesionalización de los servidores públicos de las Contralorías y Auditorías Internas</a:t>
            </a:r>
          </a:p>
          <a:p>
            <a:r>
              <a:rPr lang="es-MX" dirty="0" smtClean="0"/>
              <a:t>Definir propuestas para incorporar las materias a los programas de estudio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25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El Conflicto entre la Economía, el Estado, y la Democracia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87" y="762000"/>
            <a:ext cx="7691513" cy="4641761"/>
          </a:xfrm>
        </p:spPr>
      </p:pic>
    </p:spTree>
    <p:extLst>
      <p:ext uri="{BB962C8B-B14F-4D97-AF65-F5344CB8AC3E}">
        <p14:creationId xmlns:p14="http://schemas.microsoft.com/office/powerpoint/2010/main" val="38127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gobernabilidad?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07959" y="1381913"/>
            <a:ext cx="5083176" cy="823912"/>
          </a:xfrm>
        </p:spPr>
        <p:txBody>
          <a:bodyPr>
            <a:normAutofit/>
          </a:bodyPr>
          <a:lstStyle/>
          <a:p>
            <a:r>
              <a:rPr lang="es-MX" sz="2800" dirty="0" smtClean="0"/>
              <a:t>Origen etimológico</a:t>
            </a:r>
            <a:endParaRPr lang="es-MX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07959" y="2205825"/>
            <a:ext cx="5083176" cy="3684588"/>
          </a:xfrm>
        </p:spPr>
        <p:txBody>
          <a:bodyPr/>
          <a:lstStyle/>
          <a:p>
            <a:r>
              <a:rPr lang="es-MX" dirty="0" smtClean="0"/>
              <a:t>Ejercer autoridad, decidir la política</a:t>
            </a:r>
          </a:p>
          <a:p>
            <a:r>
              <a:rPr lang="es-MX" dirty="0" smtClean="0"/>
              <a:t>Guiar, dirigir, maniobrar (por ejemplo una nave), timonear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733789" y="1381913"/>
            <a:ext cx="5137654" cy="823912"/>
          </a:xfrm>
        </p:spPr>
        <p:txBody>
          <a:bodyPr>
            <a:noAutofit/>
          </a:bodyPr>
          <a:lstStyle/>
          <a:p>
            <a:r>
              <a:rPr lang="es-MX" sz="2800" dirty="0" smtClean="0"/>
              <a:t>SIL Secretaría de Gobernación</a:t>
            </a:r>
            <a:endParaRPr lang="es-MX" sz="28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733789" y="2205825"/>
            <a:ext cx="5108210" cy="3684588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Logro en el ámbito político</a:t>
            </a:r>
          </a:p>
          <a:p>
            <a:r>
              <a:rPr lang="es-MX" dirty="0" smtClean="0"/>
              <a:t>Estado como responsable de la definición, establecimiento y aplicación de políticas y de la administración gubernamental</a:t>
            </a:r>
          </a:p>
          <a:p>
            <a:r>
              <a:rPr lang="es-MX" dirty="0" smtClean="0"/>
              <a:t>Sociedad que ostenta el poder soberano</a:t>
            </a:r>
          </a:p>
          <a:p>
            <a:r>
              <a:rPr lang="es-MX" dirty="0" smtClean="0"/>
              <a:t>Mercado, en el que se intercambian bienes y servicios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7" name="Imagen 6" descr="Pensamiento Estratégico | Los Siete Pilares del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09" y="4142511"/>
            <a:ext cx="2445476" cy="16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Gobernabilidad en las IPES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Estado de equilibrio dinámico entre:</a:t>
            </a:r>
          </a:p>
          <a:p>
            <a:r>
              <a:rPr lang="es-MX" dirty="0" smtClean="0"/>
              <a:t>Las demandas sociales</a:t>
            </a:r>
          </a:p>
          <a:p>
            <a:pPr lvl="1"/>
            <a:r>
              <a:rPr lang="es-MX" dirty="0" smtClean="0"/>
              <a:t>Formar profesionistas, investigadores, profesores universitarios y técnicos útiles a la sociedad;</a:t>
            </a:r>
          </a:p>
          <a:p>
            <a:pPr lvl="1"/>
            <a:r>
              <a:rPr lang="es-MX" dirty="0" smtClean="0"/>
              <a:t>Organizar y realizar investigaciones, principalmente acerca de las condiciones y problemas nacionales, y</a:t>
            </a:r>
          </a:p>
          <a:p>
            <a:pPr lvl="1"/>
            <a:r>
              <a:rPr lang="es-MX" dirty="0" smtClean="0"/>
              <a:t>Extender con la mayor amplitud posible los beneficios de la cultura</a:t>
            </a:r>
          </a:p>
          <a:p>
            <a:r>
              <a:rPr lang="es-MX" dirty="0" smtClean="0"/>
              <a:t>La capacidad de respuesta por parte de las escuelas de educación superior.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34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632</Words>
  <Application>Microsoft Office PowerPoint</Application>
  <PresentationFormat>Panorámica</PresentationFormat>
  <Paragraphs>116</Paragraphs>
  <Slides>17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Wingdings</vt:lpstr>
      <vt:lpstr>Tema de Office</vt:lpstr>
      <vt:lpstr>Gobernabilidad en las instituciones públicas de educación superior</vt:lpstr>
      <vt:lpstr>Universidad Nacional Autónoma de México</vt:lpstr>
      <vt:lpstr>Presentación de PowerPoint</vt:lpstr>
      <vt:lpstr>Gobernabilidad</vt:lpstr>
      <vt:lpstr>Convenio de colaboración SUG - UNAM </vt:lpstr>
      <vt:lpstr>Alcances del convenio</vt:lpstr>
      <vt:lpstr>Presentación de PowerPoint</vt:lpstr>
      <vt:lpstr>¿Qué es la gobernabilidad?</vt:lpstr>
      <vt:lpstr>Gobernabilidad en las IPES</vt:lpstr>
      <vt:lpstr>Autogobierno de las universidades autónomas</vt:lpstr>
      <vt:lpstr>Pesos y contrapesos de la gobernabilidad en las IPES</vt:lpstr>
      <vt:lpstr>Gobernabilidad y buen gobierno</vt:lpstr>
      <vt:lpstr>Gobernabilidad – Componentes de análisis</vt:lpstr>
      <vt:lpstr>Logro de objetivos</vt:lpstr>
      <vt:lpstr>Control interno</vt:lpstr>
      <vt:lpstr>Fin último del control</vt:lpstr>
      <vt:lpstr>Gracias por darme la oportunidad de regresar su casa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Aurea del Carmen Navarrete Aljona</dc:creator>
  <cp:lastModifiedBy>Aurea del Carmen Navarrete Aljona</cp:lastModifiedBy>
  <cp:revision>50</cp:revision>
  <dcterms:created xsi:type="dcterms:W3CDTF">2018-11-23T18:36:52Z</dcterms:created>
  <dcterms:modified xsi:type="dcterms:W3CDTF">2018-11-27T17:13:00Z</dcterms:modified>
</cp:coreProperties>
</file>