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handoutMasterIdLst>
    <p:handoutMasterId r:id="rId16"/>
  </p:handoutMasterIdLst>
  <p:sldIdLst>
    <p:sldId id="382" r:id="rId2"/>
    <p:sldId id="365" r:id="rId3"/>
    <p:sldId id="384" r:id="rId4"/>
    <p:sldId id="385" r:id="rId5"/>
    <p:sldId id="381" r:id="rId6"/>
    <p:sldId id="394" r:id="rId7"/>
    <p:sldId id="395" r:id="rId8"/>
    <p:sldId id="378" r:id="rId9"/>
    <p:sldId id="383" r:id="rId10"/>
    <p:sldId id="368" r:id="rId11"/>
    <p:sldId id="379" r:id="rId12"/>
    <p:sldId id="366" r:id="rId13"/>
    <p:sldId id="370" r:id="rId14"/>
  </p:sldIdLst>
  <p:sldSz cx="23402925" cy="19802475"/>
  <p:notesSz cx="9296400" cy="7010400"/>
  <p:defaultTextStyle>
    <a:defPPr>
      <a:defRPr lang="es-MX"/>
    </a:defPPr>
    <a:lvl1pPr marL="0" algn="l" defTabSz="1994458" rtl="0" eaLnBrk="1" latinLnBrk="0" hangingPunct="1">
      <a:defRPr sz="3700" kern="1200">
        <a:solidFill>
          <a:schemeClr val="tx1"/>
        </a:solidFill>
        <a:latin typeface="+mn-lt"/>
        <a:ea typeface="+mn-ea"/>
        <a:cs typeface="+mn-cs"/>
      </a:defRPr>
    </a:lvl1pPr>
    <a:lvl2pPr marL="997230" algn="l" defTabSz="1994458" rtl="0" eaLnBrk="1" latinLnBrk="0" hangingPunct="1">
      <a:defRPr sz="3700" kern="1200">
        <a:solidFill>
          <a:schemeClr val="tx1"/>
        </a:solidFill>
        <a:latin typeface="+mn-lt"/>
        <a:ea typeface="+mn-ea"/>
        <a:cs typeface="+mn-cs"/>
      </a:defRPr>
    </a:lvl2pPr>
    <a:lvl3pPr marL="1994458" algn="l" defTabSz="1994458" rtl="0" eaLnBrk="1" latinLnBrk="0" hangingPunct="1">
      <a:defRPr sz="3700" kern="1200">
        <a:solidFill>
          <a:schemeClr val="tx1"/>
        </a:solidFill>
        <a:latin typeface="+mn-lt"/>
        <a:ea typeface="+mn-ea"/>
        <a:cs typeface="+mn-cs"/>
      </a:defRPr>
    </a:lvl3pPr>
    <a:lvl4pPr marL="2991690" algn="l" defTabSz="1994458" rtl="0" eaLnBrk="1" latinLnBrk="0" hangingPunct="1">
      <a:defRPr sz="3700" kern="1200">
        <a:solidFill>
          <a:schemeClr val="tx1"/>
        </a:solidFill>
        <a:latin typeface="+mn-lt"/>
        <a:ea typeface="+mn-ea"/>
        <a:cs typeface="+mn-cs"/>
      </a:defRPr>
    </a:lvl4pPr>
    <a:lvl5pPr marL="3988921" algn="l" defTabSz="1994458" rtl="0" eaLnBrk="1" latinLnBrk="0" hangingPunct="1">
      <a:defRPr sz="3700" kern="1200">
        <a:solidFill>
          <a:schemeClr val="tx1"/>
        </a:solidFill>
        <a:latin typeface="+mn-lt"/>
        <a:ea typeface="+mn-ea"/>
        <a:cs typeface="+mn-cs"/>
      </a:defRPr>
    </a:lvl5pPr>
    <a:lvl6pPr marL="4986150" algn="l" defTabSz="1994458" rtl="0" eaLnBrk="1" latinLnBrk="0" hangingPunct="1">
      <a:defRPr sz="3700" kern="1200">
        <a:solidFill>
          <a:schemeClr val="tx1"/>
        </a:solidFill>
        <a:latin typeface="+mn-lt"/>
        <a:ea typeface="+mn-ea"/>
        <a:cs typeface="+mn-cs"/>
      </a:defRPr>
    </a:lvl6pPr>
    <a:lvl7pPr marL="5983381" algn="l" defTabSz="1994458" rtl="0" eaLnBrk="1" latinLnBrk="0" hangingPunct="1">
      <a:defRPr sz="3700" kern="1200">
        <a:solidFill>
          <a:schemeClr val="tx1"/>
        </a:solidFill>
        <a:latin typeface="+mn-lt"/>
        <a:ea typeface="+mn-ea"/>
        <a:cs typeface="+mn-cs"/>
      </a:defRPr>
    </a:lvl7pPr>
    <a:lvl8pPr marL="6980611" algn="l" defTabSz="1994458" rtl="0" eaLnBrk="1" latinLnBrk="0" hangingPunct="1">
      <a:defRPr sz="3700" kern="1200">
        <a:solidFill>
          <a:schemeClr val="tx1"/>
        </a:solidFill>
        <a:latin typeface="+mn-lt"/>
        <a:ea typeface="+mn-ea"/>
        <a:cs typeface="+mn-cs"/>
      </a:defRPr>
    </a:lvl8pPr>
    <a:lvl9pPr marL="7977840" algn="l" defTabSz="1994458" rtl="0" eaLnBrk="1" latinLnBrk="0" hangingPunct="1">
      <a:defRPr sz="3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3" d="100"/>
          <a:sy n="23" d="100"/>
        </p:scale>
        <p:origin x="-1614" y="-72"/>
      </p:cViewPr>
      <p:guideLst>
        <p:guide orient="horz" pos="6237"/>
        <p:guide pos="7371"/>
      </p:guideLst>
    </p:cSldViewPr>
  </p:slideViewPr>
  <p:notesTextViewPr>
    <p:cViewPr>
      <p:scale>
        <a:sx n="1" d="1"/>
        <a:sy n="1" d="1"/>
      </p:scale>
      <p:origin x="0" y="0"/>
    </p:cViewPr>
  </p:notesTextViewPr>
  <p:notesViewPr>
    <p:cSldViewPr>
      <p:cViewPr varScale="1">
        <p:scale>
          <a:sx n="56" d="100"/>
          <a:sy n="56" d="100"/>
        </p:scale>
        <p:origin x="-2886" y="-8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D8132-3D8C-4D64-B124-C402B9835D6F}" type="doc">
      <dgm:prSet loTypeId="urn:microsoft.com/office/officeart/2005/8/layout/hChevron3" loCatId="process" qsTypeId="urn:microsoft.com/office/officeart/2005/8/quickstyle/3d1" qsCatId="3D" csTypeId="urn:microsoft.com/office/officeart/2005/8/colors/accent6_4" csCatId="accent6" phldr="1"/>
      <dgm:spPr/>
    </dgm:pt>
    <dgm:pt modelId="{7C9625DC-6317-432D-8566-7E389CB3C57C}">
      <dgm:prSet phldrT="[Texto]" custT="1"/>
      <dgm:spPr>
        <a:solidFill>
          <a:srgbClr val="0070C0"/>
        </a:solidFill>
      </dgm:spPr>
      <dgm:t>
        <a:bodyPr/>
        <a:lstStyle/>
        <a:p>
          <a:r>
            <a:rPr lang="es-MX" sz="2400" b="1" dirty="0" smtClean="0"/>
            <a:t>COSO I - Marco Integrado de Control Interno </a:t>
          </a:r>
        </a:p>
        <a:p>
          <a:r>
            <a:rPr lang="es-MX" sz="2400" b="1" dirty="0" smtClean="0"/>
            <a:t>1992</a:t>
          </a:r>
          <a:endParaRPr lang="es-MX" sz="2400" b="1" dirty="0"/>
        </a:p>
      </dgm:t>
    </dgm:pt>
    <dgm:pt modelId="{16F91DE0-47FA-4229-B2D1-DC61B787B9DA}" type="parTrans" cxnId="{A6E421DF-415D-4B9A-B2AD-E7DE1355C4F6}">
      <dgm:prSet/>
      <dgm:spPr/>
      <dgm:t>
        <a:bodyPr/>
        <a:lstStyle/>
        <a:p>
          <a:endParaRPr lang="es-MX"/>
        </a:p>
      </dgm:t>
    </dgm:pt>
    <dgm:pt modelId="{DA03F60E-47FB-4315-8AC7-48F9CA20A261}" type="sibTrans" cxnId="{A6E421DF-415D-4B9A-B2AD-E7DE1355C4F6}">
      <dgm:prSet/>
      <dgm:spPr/>
      <dgm:t>
        <a:bodyPr/>
        <a:lstStyle/>
        <a:p>
          <a:endParaRPr lang="es-MX"/>
        </a:p>
      </dgm:t>
    </dgm:pt>
    <dgm:pt modelId="{87C4FE9F-3F1D-45BF-B2CC-E208C1289219}">
      <dgm:prSet phldrT="[Texto]" custT="1"/>
      <dgm:spPr>
        <a:solidFill>
          <a:srgbClr val="FF0000"/>
        </a:solidFill>
      </dgm:spPr>
      <dgm:t>
        <a:bodyPr/>
        <a:lstStyle/>
        <a:p>
          <a:r>
            <a:rPr lang="es-MX" sz="2400" b="1" dirty="0" smtClean="0"/>
            <a:t>COSO II – Marco Integrado de Administración de Riesgo Empresarial</a:t>
          </a:r>
        </a:p>
        <a:p>
          <a:r>
            <a:rPr lang="es-MX" sz="2400" b="1" dirty="0" smtClean="0"/>
            <a:t>2004</a:t>
          </a:r>
          <a:endParaRPr lang="es-MX" sz="2400" b="1" dirty="0"/>
        </a:p>
      </dgm:t>
    </dgm:pt>
    <dgm:pt modelId="{EF117061-46B1-47CA-9419-FFB0350DCCE2}" type="parTrans" cxnId="{1847E990-79E3-4A1A-93AF-8D2A268A9B82}">
      <dgm:prSet/>
      <dgm:spPr/>
      <dgm:t>
        <a:bodyPr/>
        <a:lstStyle/>
        <a:p>
          <a:endParaRPr lang="es-MX"/>
        </a:p>
      </dgm:t>
    </dgm:pt>
    <dgm:pt modelId="{BC9610FB-236F-4F51-A315-17AF903F2D6B}" type="sibTrans" cxnId="{1847E990-79E3-4A1A-93AF-8D2A268A9B82}">
      <dgm:prSet/>
      <dgm:spPr/>
      <dgm:t>
        <a:bodyPr/>
        <a:lstStyle/>
        <a:p>
          <a:endParaRPr lang="es-MX"/>
        </a:p>
      </dgm:t>
    </dgm:pt>
    <dgm:pt modelId="{B2DF18C9-9487-4102-AB31-F86124AA4FE1}">
      <dgm:prSet phldrT="[Texto]" custT="1"/>
      <dgm:spPr>
        <a:solidFill>
          <a:srgbClr val="00B050"/>
        </a:solidFill>
      </dgm:spPr>
      <dgm:t>
        <a:bodyPr/>
        <a:lstStyle/>
        <a:p>
          <a:r>
            <a:rPr lang="es-MX" sz="2800" b="1" dirty="0" smtClean="0"/>
            <a:t>COSO III – Marco Integrado de Control Interno</a:t>
          </a:r>
        </a:p>
        <a:p>
          <a:r>
            <a:rPr lang="es-MX" sz="2800" b="1" dirty="0" smtClean="0"/>
            <a:t>2013</a:t>
          </a:r>
          <a:endParaRPr lang="es-MX" sz="2800" b="1" dirty="0"/>
        </a:p>
      </dgm:t>
    </dgm:pt>
    <dgm:pt modelId="{7D055F6B-CAAE-4786-9098-28E1F3708367}" type="parTrans" cxnId="{DA792464-87AD-4585-86CB-FBB9C1C27F92}">
      <dgm:prSet/>
      <dgm:spPr/>
      <dgm:t>
        <a:bodyPr/>
        <a:lstStyle/>
        <a:p>
          <a:endParaRPr lang="es-MX"/>
        </a:p>
      </dgm:t>
    </dgm:pt>
    <dgm:pt modelId="{E517B1C1-F638-42A3-85F3-024585F59C4D}" type="sibTrans" cxnId="{DA792464-87AD-4585-86CB-FBB9C1C27F92}">
      <dgm:prSet/>
      <dgm:spPr/>
      <dgm:t>
        <a:bodyPr/>
        <a:lstStyle/>
        <a:p>
          <a:endParaRPr lang="es-MX"/>
        </a:p>
      </dgm:t>
    </dgm:pt>
    <dgm:pt modelId="{90A82C41-8C17-46B9-8E65-64E51394289A}" type="pres">
      <dgm:prSet presAssocID="{344D8132-3D8C-4D64-B124-C402B9835D6F}" presName="Name0" presStyleCnt="0">
        <dgm:presLayoutVars>
          <dgm:dir/>
          <dgm:resizeHandles val="exact"/>
        </dgm:presLayoutVars>
      </dgm:prSet>
      <dgm:spPr/>
    </dgm:pt>
    <dgm:pt modelId="{6EF7AFE0-3A45-4F48-9C54-8760B679DC2E}" type="pres">
      <dgm:prSet presAssocID="{7C9625DC-6317-432D-8566-7E389CB3C57C}" presName="parTxOnly" presStyleLbl="node1" presStyleIdx="0" presStyleCnt="3" custScaleX="75793">
        <dgm:presLayoutVars>
          <dgm:bulletEnabled val="1"/>
        </dgm:presLayoutVars>
      </dgm:prSet>
      <dgm:spPr/>
      <dgm:t>
        <a:bodyPr/>
        <a:lstStyle/>
        <a:p>
          <a:endParaRPr lang="es-MX"/>
        </a:p>
      </dgm:t>
    </dgm:pt>
    <dgm:pt modelId="{74116280-30DD-490D-87DD-8656BA25E36E}" type="pres">
      <dgm:prSet presAssocID="{DA03F60E-47FB-4315-8AC7-48F9CA20A261}" presName="parSpace" presStyleCnt="0"/>
      <dgm:spPr/>
    </dgm:pt>
    <dgm:pt modelId="{630097B1-56B3-412B-974E-C643BD2350BA}" type="pres">
      <dgm:prSet presAssocID="{87C4FE9F-3F1D-45BF-B2CC-E208C1289219}" presName="parTxOnly" presStyleLbl="node1" presStyleIdx="1" presStyleCnt="3">
        <dgm:presLayoutVars>
          <dgm:bulletEnabled val="1"/>
        </dgm:presLayoutVars>
      </dgm:prSet>
      <dgm:spPr/>
      <dgm:t>
        <a:bodyPr/>
        <a:lstStyle/>
        <a:p>
          <a:endParaRPr lang="es-MX"/>
        </a:p>
      </dgm:t>
    </dgm:pt>
    <dgm:pt modelId="{6421BEDA-9DB9-4E59-A3AF-A2FFB4BAB967}" type="pres">
      <dgm:prSet presAssocID="{BC9610FB-236F-4F51-A315-17AF903F2D6B}" presName="parSpace" presStyleCnt="0"/>
      <dgm:spPr/>
    </dgm:pt>
    <dgm:pt modelId="{A95A05E4-62A6-45E1-B0C6-0522AD45F8D7}" type="pres">
      <dgm:prSet presAssocID="{B2DF18C9-9487-4102-AB31-F86124AA4FE1}" presName="parTxOnly" presStyleLbl="node1" presStyleIdx="2" presStyleCnt="3" custLinFactNeighborX="6847" custLinFactNeighborY="657">
        <dgm:presLayoutVars>
          <dgm:bulletEnabled val="1"/>
        </dgm:presLayoutVars>
      </dgm:prSet>
      <dgm:spPr/>
      <dgm:t>
        <a:bodyPr/>
        <a:lstStyle/>
        <a:p>
          <a:endParaRPr lang="es-MX"/>
        </a:p>
      </dgm:t>
    </dgm:pt>
  </dgm:ptLst>
  <dgm:cxnLst>
    <dgm:cxn modelId="{0C89937F-8723-4FA0-8C6F-001323A36A4C}" type="presOf" srcId="{7C9625DC-6317-432D-8566-7E389CB3C57C}" destId="{6EF7AFE0-3A45-4F48-9C54-8760B679DC2E}" srcOrd="0" destOrd="0" presId="urn:microsoft.com/office/officeart/2005/8/layout/hChevron3"/>
    <dgm:cxn modelId="{7CD80A46-BD42-461D-949F-DDB02F8330D6}" type="presOf" srcId="{B2DF18C9-9487-4102-AB31-F86124AA4FE1}" destId="{A95A05E4-62A6-45E1-B0C6-0522AD45F8D7}" srcOrd="0" destOrd="0" presId="urn:microsoft.com/office/officeart/2005/8/layout/hChevron3"/>
    <dgm:cxn modelId="{1847E990-79E3-4A1A-93AF-8D2A268A9B82}" srcId="{344D8132-3D8C-4D64-B124-C402B9835D6F}" destId="{87C4FE9F-3F1D-45BF-B2CC-E208C1289219}" srcOrd="1" destOrd="0" parTransId="{EF117061-46B1-47CA-9419-FFB0350DCCE2}" sibTransId="{BC9610FB-236F-4F51-A315-17AF903F2D6B}"/>
    <dgm:cxn modelId="{5FB10E5D-EB19-4974-A682-826C521BD2DA}" type="presOf" srcId="{344D8132-3D8C-4D64-B124-C402B9835D6F}" destId="{90A82C41-8C17-46B9-8E65-64E51394289A}" srcOrd="0" destOrd="0" presId="urn:microsoft.com/office/officeart/2005/8/layout/hChevron3"/>
    <dgm:cxn modelId="{A6E421DF-415D-4B9A-B2AD-E7DE1355C4F6}" srcId="{344D8132-3D8C-4D64-B124-C402B9835D6F}" destId="{7C9625DC-6317-432D-8566-7E389CB3C57C}" srcOrd="0" destOrd="0" parTransId="{16F91DE0-47FA-4229-B2D1-DC61B787B9DA}" sibTransId="{DA03F60E-47FB-4315-8AC7-48F9CA20A261}"/>
    <dgm:cxn modelId="{DA792464-87AD-4585-86CB-FBB9C1C27F92}" srcId="{344D8132-3D8C-4D64-B124-C402B9835D6F}" destId="{B2DF18C9-9487-4102-AB31-F86124AA4FE1}" srcOrd="2" destOrd="0" parTransId="{7D055F6B-CAAE-4786-9098-28E1F3708367}" sibTransId="{E517B1C1-F638-42A3-85F3-024585F59C4D}"/>
    <dgm:cxn modelId="{B1F64FF6-746C-42F5-B0A3-4C8C0831C123}" type="presOf" srcId="{87C4FE9F-3F1D-45BF-B2CC-E208C1289219}" destId="{630097B1-56B3-412B-974E-C643BD2350BA}" srcOrd="0" destOrd="0" presId="urn:microsoft.com/office/officeart/2005/8/layout/hChevron3"/>
    <dgm:cxn modelId="{F6B73C12-36DE-4659-96A7-6018DCAA2A23}" type="presParOf" srcId="{90A82C41-8C17-46B9-8E65-64E51394289A}" destId="{6EF7AFE0-3A45-4F48-9C54-8760B679DC2E}" srcOrd="0" destOrd="0" presId="urn:microsoft.com/office/officeart/2005/8/layout/hChevron3"/>
    <dgm:cxn modelId="{E5FCB5EB-977A-49CA-B702-02C934D60522}" type="presParOf" srcId="{90A82C41-8C17-46B9-8E65-64E51394289A}" destId="{74116280-30DD-490D-87DD-8656BA25E36E}" srcOrd="1" destOrd="0" presId="urn:microsoft.com/office/officeart/2005/8/layout/hChevron3"/>
    <dgm:cxn modelId="{86AF2824-40C5-49D3-B85B-48CFE08A3423}" type="presParOf" srcId="{90A82C41-8C17-46B9-8E65-64E51394289A}" destId="{630097B1-56B3-412B-974E-C643BD2350BA}" srcOrd="2" destOrd="0" presId="urn:microsoft.com/office/officeart/2005/8/layout/hChevron3"/>
    <dgm:cxn modelId="{DFE47DCA-0068-454D-B7D2-7D21753D19FE}" type="presParOf" srcId="{90A82C41-8C17-46B9-8E65-64E51394289A}" destId="{6421BEDA-9DB9-4E59-A3AF-A2FFB4BAB967}" srcOrd="3" destOrd="0" presId="urn:microsoft.com/office/officeart/2005/8/layout/hChevron3"/>
    <dgm:cxn modelId="{D33214CA-F19B-490F-BC3F-9218E1D909B9}" type="presParOf" srcId="{90A82C41-8C17-46B9-8E65-64E51394289A}" destId="{A95A05E4-62A6-45E1-B0C6-0522AD45F8D7}"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7AFE0-3A45-4F48-9C54-8760B679DC2E}">
      <dsp:nvSpPr>
        <dsp:cNvPr id="0" name=""/>
        <dsp:cNvSpPr/>
      </dsp:nvSpPr>
      <dsp:spPr>
        <a:xfrm>
          <a:off x="6933" y="276781"/>
          <a:ext cx="6928287" cy="3656425"/>
        </a:xfrm>
        <a:prstGeom prst="homePlate">
          <a:avLst/>
        </a:prstGeom>
        <a:solidFill>
          <a:srgbClr val="0070C0"/>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MX" sz="2400" b="1" kern="1200" dirty="0" smtClean="0"/>
            <a:t>COSO I - Marco Integrado de Control Interno </a:t>
          </a:r>
        </a:p>
        <a:p>
          <a:pPr lvl="0" algn="ctr" defTabSz="1066800">
            <a:lnSpc>
              <a:spcPct val="90000"/>
            </a:lnSpc>
            <a:spcBef>
              <a:spcPct val="0"/>
            </a:spcBef>
            <a:spcAft>
              <a:spcPct val="35000"/>
            </a:spcAft>
          </a:pPr>
          <a:r>
            <a:rPr lang="es-MX" sz="2400" b="1" kern="1200" dirty="0" smtClean="0"/>
            <a:t>1992</a:t>
          </a:r>
          <a:endParaRPr lang="es-MX" sz="2400" b="1" kern="1200" dirty="0"/>
        </a:p>
      </dsp:txBody>
      <dsp:txXfrm>
        <a:off x="6933" y="276781"/>
        <a:ext cx="6014181" cy="3656425"/>
      </dsp:txXfrm>
    </dsp:sp>
    <dsp:sp modelId="{630097B1-56B3-412B-974E-C643BD2350BA}">
      <dsp:nvSpPr>
        <dsp:cNvPr id="0" name=""/>
        <dsp:cNvSpPr/>
      </dsp:nvSpPr>
      <dsp:spPr>
        <a:xfrm>
          <a:off x="5107007" y="276781"/>
          <a:ext cx="9141064" cy="3656425"/>
        </a:xfrm>
        <a:prstGeom prst="chevron">
          <a:avLst/>
        </a:prstGeom>
        <a:solidFill>
          <a:srgbClr val="FF0000"/>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MX" sz="2400" b="1" kern="1200" dirty="0" smtClean="0"/>
            <a:t>COSO II – Marco Integrado de Administración de Riesgo Empresarial</a:t>
          </a:r>
        </a:p>
        <a:p>
          <a:pPr lvl="0" algn="ctr" defTabSz="1066800">
            <a:lnSpc>
              <a:spcPct val="90000"/>
            </a:lnSpc>
            <a:spcBef>
              <a:spcPct val="0"/>
            </a:spcBef>
            <a:spcAft>
              <a:spcPct val="35000"/>
            </a:spcAft>
          </a:pPr>
          <a:r>
            <a:rPr lang="es-MX" sz="2400" b="1" kern="1200" dirty="0" smtClean="0"/>
            <a:t>2004</a:t>
          </a:r>
          <a:endParaRPr lang="es-MX" sz="2400" b="1" kern="1200" dirty="0"/>
        </a:p>
      </dsp:txBody>
      <dsp:txXfrm>
        <a:off x="6935220" y="276781"/>
        <a:ext cx="5484639" cy="3656425"/>
      </dsp:txXfrm>
    </dsp:sp>
    <dsp:sp modelId="{A95A05E4-62A6-45E1-B0C6-0522AD45F8D7}">
      <dsp:nvSpPr>
        <dsp:cNvPr id="0" name=""/>
        <dsp:cNvSpPr/>
      </dsp:nvSpPr>
      <dsp:spPr>
        <a:xfrm>
          <a:off x="12426793" y="300804"/>
          <a:ext cx="9141064" cy="3656425"/>
        </a:xfrm>
        <a:prstGeom prst="chevron">
          <a:avLst/>
        </a:prstGeom>
        <a:solidFill>
          <a:srgbClr val="00B050"/>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s-MX" sz="2800" b="1" kern="1200" dirty="0" smtClean="0"/>
            <a:t>COSO III – Marco Integrado de Control Interno</a:t>
          </a:r>
        </a:p>
        <a:p>
          <a:pPr lvl="0" algn="ctr" defTabSz="1244600">
            <a:lnSpc>
              <a:spcPct val="90000"/>
            </a:lnSpc>
            <a:spcBef>
              <a:spcPct val="0"/>
            </a:spcBef>
            <a:spcAft>
              <a:spcPct val="35000"/>
            </a:spcAft>
          </a:pPr>
          <a:r>
            <a:rPr lang="es-MX" sz="2800" b="1" kern="1200" dirty="0" smtClean="0"/>
            <a:t>2013</a:t>
          </a:r>
          <a:endParaRPr lang="es-MX" sz="2800" b="1" kern="1200" dirty="0"/>
        </a:p>
      </dsp:txBody>
      <dsp:txXfrm>
        <a:off x="14255006" y="300804"/>
        <a:ext cx="5484639" cy="365642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0D34944-A450-4B12-BFB9-8A92C33D5C6F}" type="datetimeFigureOut">
              <a:rPr lang="es-MX" smtClean="0"/>
              <a:t>27/11/2018</a:t>
            </a:fld>
            <a:endParaRPr lang="es-MX"/>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F22595EC-8BBF-4C20-82C2-5AABF39CFB10}" type="slidenum">
              <a:rPr lang="es-MX" smtClean="0"/>
              <a:t>‹Nº›</a:t>
            </a:fld>
            <a:endParaRPr lang="es-MX"/>
          </a:p>
        </p:txBody>
      </p:sp>
    </p:spTree>
    <p:extLst>
      <p:ext uri="{BB962C8B-B14F-4D97-AF65-F5344CB8AC3E}">
        <p14:creationId xmlns:p14="http://schemas.microsoft.com/office/powerpoint/2010/main" val="1220633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8A966E2-19DA-427A-88A1-316E1B688BC9}" type="datetimeFigureOut">
              <a:rPr lang="es-MX" smtClean="0"/>
              <a:t>27/11/2018</a:t>
            </a:fld>
            <a:endParaRPr lang="es-MX"/>
          </a:p>
        </p:txBody>
      </p:sp>
      <p:sp>
        <p:nvSpPr>
          <p:cNvPr id="4" name="3 Marcador de imagen de diapositiva"/>
          <p:cNvSpPr>
            <a:spLocks noGrp="1" noRot="1" noChangeAspect="1"/>
          </p:cNvSpPr>
          <p:nvPr>
            <p:ph type="sldImg" idx="2"/>
          </p:nvPr>
        </p:nvSpPr>
        <p:spPr>
          <a:xfrm>
            <a:off x="3094038" y="525463"/>
            <a:ext cx="3108325" cy="262890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6CD3745-C69D-4DB4-8005-23AD68A13953}" type="slidenum">
              <a:rPr lang="es-MX" smtClean="0"/>
              <a:t>‹Nº›</a:t>
            </a:fld>
            <a:endParaRPr lang="es-MX"/>
          </a:p>
        </p:txBody>
      </p:sp>
    </p:spTree>
    <p:extLst>
      <p:ext uri="{BB962C8B-B14F-4D97-AF65-F5344CB8AC3E}">
        <p14:creationId xmlns:p14="http://schemas.microsoft.com/office/powerpoint/2010/main" val="1810930280"/>
      </p:ext>
    </p:extLst>
  </p:cSld>
  <p:clrMap bg1="lt1" tx1="dk1" bg2="lt2" tx2="dk2" accent1="accent1" accent2="accent2" accent3="accent3" accent4="accent4" accent5="accent5" accent6="accent6" hlink="hlink" folHlink="folHlink"/>
  <p:notesStyle>
    <a:lvl1pPr marL="0" algn="l" defTabSz="1994458" rtl="0" eaLnBrk="1" latinLnBrk="0" hangingPunct="1">
      <a:defRPr sz="2400" kern="1200">
        <a:solidFill>
          <a:schemeClr val="tx1"/>
        </a:solidFill>
        <a:latin typeface="+mn-lt"/>
        <a:ea typeface="+mn-ea"/>
        <a:cs typeface="+mn-cs"/>
      </a:defRPr>
    </a:lvl1pPr>
    <a:lvl2pPr marL="997230" algn="l" defTabSz="1994458" rtl="0" eaLnBrk="1" latinLnBrk="0" hangingPunct="1">
      <a:defRPr sz="2400" kern="1200">
        <a:solidFill>
          <a:schemeClr val="tx1"/>
        </a:solidFill>
        <a:latin typeface="+mn-lt"/>
        <a:ea typeface="+mn-ea"/>
        <a:cs typeface="+mn-cs"/>
      </a:defRPr>
    </a:lvl2pPr>
    <a:lvl3pPr marL="1994458" algn="l" defTabSz="1994458" rtl="0" eaLnBrk="1" latinLnBrk="0" hangingPunct="1">
      <a:defRPr sz="2400" kern="1200">
        <a:solidFill>
          <a:schemeClr val="tx1"/>
        </a:solidFill>
        <a:latin typeface="+mn-lt"/>
        <a:ea typeface="+mn-ea"/>
        <a:cs typeface="+mn-cs"/>
      </a:defRPr>
    </a:lvl3pPr>
    <a:lvl4pPr marL="2991690" algn="l" defTabSz="1994458" rtl="0" eaLnBrk="1" latinLnBrk="0" hangingPunct="1">
      <a:defRPr sz="2400" kern="1200">
        <a:solidFill>
          <a:schemeClr val="tx1"/>
        </a:solidFill>
        <a:latin typeface="+mn-lt"/>
        <a:ea typeface="+mn-ea"/>
        <a:cs typeface="+mn-cs"/>
      </a:defRPr>
    </a:lvl4pPr>
    <a:lvl5pPr marL="3988921" algn="l" defTabSz="1994458" rtl="0" eaLnBrk="1" latinLnBrk="0" hangingPunct="1">
      <a:defRPr sz="2400" kern="1200">
        <a:solidFill>
          <a:schemeClr val="tx1"/>
        </a:solidFill>
        <a:latin typeface="+mn-lt"/>
        <a:ea typeface="+mn-ea"/>
        <a:cs typeface="+mn-cs"/>
      </a:defRPr>
    </a:lvl5pPr>
    <a:lvl6pPr marL="4986150" algn="l" defTabSz="1994458" rtl="0" eaLnBrk="1" latinLnBrk="0" hangingPunct="1">
      <a:defRPr sz="2400" kern="1200">
        <a:solidFill>
          <a:schemeClr val="tx1"/>
        </a:solidFill>
        <a:latin typeface="+mn-lt"/>
        <a:ea typeface="+mn-ea"/>
        <a:cs typeface="+mn-cs"/>
      </a:defRPr>
    </a:lvl6pPr>
    <a:lvl7pPr marL="5983381" algn="l" defTabSz="1994458" rtl="0" eaLnBrk="1" latinLnBrk="0" hangingPunct="1">
      <a:defRPr sz="2400" kern="1200">
        <a:solidFill>
          <a:schemeClr val="tx1"/>
        </a:solidFill>
        <a:latin typeface="+mn-lt"/>
        <a:ea typeface="+mn-ea"/>
        <a:cs typeface="+mn-cs"/>
      </a:defRPr>
    </a:lvl7pPr>
    <a:lvl8pPr marL="6980611" algn="l" defTabSz="1994458" rtl="0" eaLnBrk="1" latinLnBrk="0" hangingPunct="1">
      <a:defRPr sz="2400" kern="1200">
        <a:solidFill>
          <a:schemeClr val="tx1"/>
        </a:solidFill>
        <a:latin typeface="+mn-lt"/>
        <a:ea typeface="+mn-ea"/>
        <a:cs typeface="+mn-cs"/>
      </a:defRPr>
    </a:lvl8pPr>
    <a:lvl9pPr marL="7977840" algn="l" defTabSz="199445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094038" y="525463"/>
            <a:ext cx="3108325" cy="2628900"/>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64B2A2D-3E3D-4397-BC69-E85A203392BD}" type="slidenum">
              <a:rPr lang="es-MX" altLang="es-MX" smtClean="0"/>
              <a:pPr/>
              <a:t>10</a:t>
            </a:fld>
            <a:endParaRPr lang="es-MX" altLang="es-MX" dirty="0"/>
          </a:p>
        </p:txBody>
      </p:sp>
    </p:spTree>
    <p:extLst>
      <p:ext uri="{BB962C8B-B14F-4D97-AF65-F5344CB8AC3E}">
        <p14:creationId xmlns:p14="http://schemas.microsoft.com/office/powerpoint/2010/main" val="82752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094038" y="525463"/>
            <a:ext cx="3108325" cy="2628900"/>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64B2A2D-3E3D-4397-BC69-E85A203392BD}" type="slidenum">
              <a:rPr lang="es-MX" altLang="es-MX" smtClean="0"/>
              <a:pPr/>
              <a:t>11</a:t>
            </a:fld>
            <a:endParaRPr lang="es-MX" altLang="es-MX" dirty="0"/>
          </a:p>
        </p:txBody>
      </p:sp>
    </p:spTree>
    <p:extLst>
      <p:ext uri="{BB962C8B-B14F-4D97-AF65-F5344CB8AC3E}">
        <p14:creationId xmlns:p14="http://schemas.microsoft.com/office/powerpoint/2010/main" val="16673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094038" y="525463"/>
            <a:ext cx="3108325" cy="2628900"/>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64B2A2D-3E3D-4397-BC69-E85A203392BD}" type="slidenum">
              <a:rPr lang="es-MX" altLang="es-MX" smtClean="0"/>
              <a:pPr/>
              <a:t>12</a:t>
            </a:fld>
            <a:endParaRPr lang="es-MX" altLang="es-MX" dirty="0"/>
          </a:p>
        </p:txBody>
      </p:sp>
    </p:spTree>
    <p:extLst>
      <p:ext uri="{BB962C8B-B14F-4D97-AF65-F5344CB8AC3E}">
        <p14:creationId xmlns:p14="http://schemas.microsoft.com/office/powerpoint/2010/main" val="166733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a:xfrm>
            <a:off x="16382049" y="18350295"/>
            <a:ext cx="5850730" cy="1056132"/>
          </a:xfrm>
        </p:spPr>
        <p:txBody>
          <a:bodyPr/>
          <a:lstStyle>
            <a:lvl1pPr>
              <a:defRPr sz="3700"/>
            </a:lvl1pPr>
          </a:lstStyle>
          <a:p>
            <a:fld id="{29FFFBE9-C57B-4D32-9775-902C0C0AC4B7}" type="datetime2">
              <a:rPr lang="es-MX" smtClean="0"/>
              <a:t>martes, 27 de noviembre de 2018</a:t>
            </a:fld>
            <a:endParaRPr lang="es-MX"/>
          </a:p>
        </p:txBody>
      </p:sp>
      <p:sp>
        <p:nvSpPr>
          <p:cNvPr id="17" name="16 Marcador de pie de página"/>
          <p:cNvSpPr>
            <a:spLocks noGrp="1"/>
          </p:cNvSpPr>
          <p:nvPr>
            <p:ph type="ftr" sz="quarter" idx="11"/>
          </p:nvPr>
        </p:nvSpPr>
        <p:spPr>
          <a:xfrm>
            <a:off x="7418728" y="18350295"/>
            <a:ext cx="8893113" cy="1056132"/>
          </a:xfrm>
        </p:spPr>
        <p:txBody>
          <a:bodyPr/>
          <a:lstStyle/>
          <a:p>
            <a:endParaRPr lang="es-MX"/>
          </a:p>
        </p:txBody>
      </p:sp>
      <p:sp>
        <p:nvSpPr>
          <p:cNvPr id="29" name="28 Marcador de número de diapositiva"/>
          <p:cNvSpPr>
            <a:spLocks noGrp="1"/>
          </p:cNvSpPr>
          <p:nvPr>
            <p:ph type="sldNum" sz="quarter" idx="12"/>
          </p:nvPr>
        </p:nvSpPr>
        <p:spPr>
          <a:xfrm>
            <a:off x="3112589" y="18350295"/>
            <a:ext cx="3120390" cy="1056132"/>
          </a:xfrm>
        </p:spPr>
        <p:txBody>
          <a:bodyPr/>
          <a:lstStyle/>
          <a:p>
            <a:fld id="{0D8B61F2-F945-486D-9494-DA485D7E946E}"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6E1889-B7A4-43E3-BD87-513B05B505EC}" type="datetime2">
              <a:rPr lang="es-MX" smtClean="0"/>
              <a:t>martes, 27 de noviembre de 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6967121" y="793019"/>
            <a:ext cx="5265659" cy="16896278"/>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70148" y="793019"/>
            <a:ext cx="15406925" cy="16896278"/>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0A4236-1D93-4C88-A69A-1B95F3F22922}" type="datetime2">
              <a:rPr lang="es-MX" smtClean="0"/>
              <a:t>martes, 27 de noviembre de 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7" name="6 Conector recto"/>
          <p:cNvSpPr>
            <a:spLocks noChangeShapeType="1"/>
          </p:cNvSpPr>
          <p:nvPr/>
        </p:nvSpPr>
        <p:spPr bwMode="auto">
          <a:xfrm>
            <a:off x="1170148" y="18344792"/>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8" name="7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
        <p:nvSpPr>
          <p:cNvPr id="9" name="8 Conector recto"/>
          <p:cNvSpPr>
            <a:spLocks noChangeShapeType="1"/>
          </p:cNvSpPr>
          <p:nvPr/>
        </p:nvSpPr>
        <p:spPr bwMode="auto">
          <a:xfrm rot="5400000">
            <a:off x="8329406" y="9245636"/>
            <a:ext cx="16898112"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1BC2B76-13EE-4C49-BDD3-C1129EA08D5B}" type="datetime2">
              <a:rPr lang="es-MX" smtClean="0"/>
              <a:t>martes, 27 de noviembre de 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8" name="7 Marcador de contenido"/>
          <p:cNvSpPr>
            <a:spLocks noGrp="1"/>
          </p:cNvSpPr>
          <p:nvPr>
            <p:ph sz="quarter" idx="1"/>
          </p:nvPr>
        </p:nvSpPr>
        <p:spPr>
          <a:xfrm>
            <a:off x="1170148" y="3520440"/>
            <a:ext cx="21062634" cy="1425778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120390" y="8581073"/>
            <a:ext cx="17552195" cy="3080385"/>
          </a:xfrm>
        </p:spPr>
        <p:txBody>
          <a:bodyPr anchor="t" anchorCtr="0"/>
          <a:lstStyle>
            <a:lvl1pPr algn="r">
              <a:buNone/>
              <a:defRPr sz="86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315415" y="12321541"/>
            <a:ext cx="17357170" cy="3300414"/>
          </a:xfrm>
        </p:spPr>
        <p:txBody>
          <a:bodyPr anchor="t" anchorCtr="0"/>
          <a:lstStyle>
            <a:lvl1pPr marL="0" indent="0" algn="r">
              <a:buNone/>
              <a:defRPr sz="5500">
                <a:solidFill>
                  <a:schemeClr val="tx1">
                    <a:tint val="75000"/>
                  </a:schemeClr>
                </a:solidFill>
              </a:defRPr>
            </a:lvl1pPr>
            <a:lvl2pPr>
              <a:buNone/>
              <a:defRPr sz="4800">
                <a:solidFill>
                  <a:schemeClr val="tx1">
                    <a:tint val="75000"/>
                  </a:schemeClr>
                </a:solidFill>
              </a:defRPr>
            </a:lvl2pPr>
            <a:lvl3pPr>
              <a:buNone/>
              <a:defRPr sz="4400">
                <a:solidFill>
                  <a:schemeClr val="tx1">
                    <a:tint val="75000"/>
                  </a:schemeClr>
                </a:solidFill>
              </a:defRPr>
            </a:lvl3pPr>
            <a:lvl4pPr>
              <a:buNone/>
              <a:defRPr sz="3700">
                <a:solidFill>
                  <a:schemeClr val="tx1">
                    <a:tint val="75000"/>
                  </a:schemeClr>
                </a:solidFill>
              </a:defRPr>
            </a:lvl4pPr>
            <a:lvl5pPr>
              <a:buNone/>
              <a:defRPr sz="37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16382049" y="18350295"/>
            <a:ext cx="5850730" cy="1056132"/>
          </a:xfrm>
        </p:spPr>
        <p:txBody>
          <a:bodyPr/>
          <a:lstStyle/>
          <a:p>
            <a:fld id="{1ED7447B-B06F-4958-9D1A-434702F3C4A7}" type="datetime2">
              <a:rPr lang="es-MX" smtClean="0"/>
              <a:t>martes, 27 de noviembre de 2018</a:t>
            </a:fld>
            <a:endParaRPr lang="es-MX"/>
          </a:p>
        </p:txBody>
      </p:sp>
      <p:sp>
        <p:nvSpPr>
          <p:cNvPr id="5" name="4 Marcador de pie de página"/>
          <p:cNvSpPr>
            <a:spLocks noGrp="1"/>
          </p:cNvSpPr>
          <p:nvPr>
            <p:ph type="ftr" sz="quarter" idx="11"/>
          </p:nvPr>
        </p:nvSpPr>
        <p:spPr>
          <a:xfrm>
            <a:off x="7418728" y="18350295"/>
            <a:ext cx="8893113" cy="1056132"/>
          </a:xfrm>
        </p:spPr>
        <p:txBody>
          <a:bodyPr/>
          <a:lstStyle/>
          <a:p>
            <a:endParaRPr lang="es-MX"/>
          </a:p>
        </p:txBody>
      </p:sp>
      <p:sp>
        <p:nvSpPr>
          <p:cNvPr id="6" name="5 Marcador de número de diapositiva"/>
          <p:cNvSpPr>
            <a:spLocks noGrp="1"/>
          </p:cNvSpPr>
          <p:nvPr>
            <p:ph type="sldNum" sz="quarter" idx="12"/>
          </p:nvPr>
        </p:nvSpPr>
        <p:spPr>
          <a:xfrm>
            <a:off x="2738144" y="18350295"/>
            <a:ext cx="3892686" cy="1056132"/>
          </a:xfrm>
        </p:spPr>
        <p:txBody>
          <a:bodyPr/>
          <a:lstStyle/>
          <a:p>
            <a:fld id="{0D8B61F2-F945-486D-9494-DA485D7E946E}" type="slidenum">
              <a:rPr lang="es-MX" smtClean="0"/>
              <a:t>‹Nº›</a:t>
            </a:fld>
            <a:endParaRPr lang="es-MX"/>
          </a:p>
        </p:txBody>
      </p:sp>
      <p:sp>
        <p:nvSpPr>
          <p:cNvPr id="7" name="6 Rectángulo"/>
          <p:cNvSpPr/>
          <p:nvPr/>
        </p:nvSpPr>
        <p:spPr>
          <a:xfrm>
            <a:off x="2340294" y="8141019"/>
            <a:ext cx="18722340" cy="3696462"/>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
        <p:nvSpPr>
          <p:cNvPr id="8" name="7 Rectángulo"/>
          <p:cNvSpPr/>
          <p:nvPr/>
        </p:nvSpPr>
        <p:spPr>
          <a:xfrm>
            <a:off x="2340293" y="8141019"/>
            <a:ext cx="585074" cy="3696462"/>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70148" y="660084"/>
            <a:ext cx="21062634" cy="264033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8B51739-8D4D-4B6C-B260-8B78B94CE2C0}" type="datetime2">
              <a:rPr lang="es-MX" smtClean="0"/>
              <a:t>martes, 27 de noviembre de 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9" name="8 Marcador de contenido"/>
          <p:cNvSpPr>
            <a:spLocks noGrp="1"/>
          </p:cNvSpPr>
          <p:nvPr>
            <p:ph sz="quarter" idx="1"/>
          </p:nvPr>
        </p:nvSpPr>
        <p:spPr>
          <a:xfrm>
            <a:off x="1170148" y="3520440"/>
            <a:ext cx="10344092" cy="1425778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11855534" y="3511639"/>
            <a:ext cx="10344092" cy="1425778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170148" y="660084"/>
            <a:ext cx="21062634" cy="264033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170145" y="3712964"/>
            <a:ext cx="10340356" cy="1980249"/>
          </a:xfrm>
          <a:noFill/>
          <a:ln>
            <a:noFill/>
          </a:ln>
        </p:spPr>
        <p:txBody>
          <a:bodyPr lIns="246882" anchor="b" anchorCtr="0">
            <a:noAutofit/>
          </a:bodyPr>
          <a:lstStyle>
            <a:lvl1pPr marL="0" indent="0">
              <a:buNone/>
              <a:defRPr sz="6400" b="1">
                <a:solidFill>
                  <a:schemeClr val="accent2"/>
                </a:solidFill>
              </a:defRPr>
            </a:lvl1pPr>
            <a:lvl2pPr>
              <a:buNone/>
              <a:defRPr sz="5500" b="1"/>
            </a:lvl2pPr>
            <a:lvl3pPr>
              <a:buNone/>
              <a:defRPr sz="4800" b="1"/>
            </a:lvl3pPr>
            <a:lvl4pPr>
              <a:buNone/>
              <a:defRPr sz="4400" b="1"/>
            </a:lvl4pPr>
            <a:lvl5pPr>
              <a:buNone/>
              <a:defRPr sz="44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1896489" y="3740467"/>
            <a:ext cx="10344417" cy="1980249"/>
          </a:xfrm>
          <a:noFill/>
          <a:ln>
            <a:noFill/>
          </a:ln>
        </p:spPr>
        <p:txBody>
          <a:bodyPr lIns="246882" anchor="b" anchorCtr="0"/>
          <a:lstStyle>
            <a:lvl1pPr marL="0" indent="0">
              <a:buNone/>
              <a:defRPr sz="6400" b="1">
                <a:solidFill>
                  <a:schemeClr val="accent2"/>
                </a:solidFill>
              </a:defRPr>
            </a:lvl1pPr>
            <a:lvl2pPr>
              <a:buNone/>
              <a:defRPr sz="5500" b="1"/>
            </a:lvl2pPr>
            <a:lvl3pPr>
              <a:buNone/>
              <a:defRPr sz="4800" b="1"/>
            </a:lvl3pPr>
            <a:lvl4pPr>
              <a:buNone/>
              <a:defRPr sz="4400" b="1"/>
            </a:lvl4pPr>
            <a:lvl5pPr>
              <a:buNone/>
              <a:defRPr sz="44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E084BDA-8B4F-4139-AD09-F7549F97F011}" type="datetime2">
              <a:rPr lang="es-MX" smtClean="0"/>
              <a:t>martes, 27 de noviembre de 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11" name="10 Marcador de contenido"/>
          <p:cNvSpPr>
            <a:spLocks noGrp="1"/>
          </p:cNvSpPr>
          <p:nvPr>
            <p:ph sz="quarter" idx="2"/>
          </p:nvPr>
        </p:nvSpPr>
        <p:spPr>
          <a:xfrm>
            <a:off x="1170146" y="6160771"/>
            <a:ext cx="10336291" cy="11661459"/>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11896489" y="6160771"/>
            <a:ext cx="10336291" cy="11661459"/>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170148" y="660084"/>
            <a:ext cx="21062634" cy="264033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B8183B0-91D6-4AC3-9846-2866A8885DD2}" type="datetime2">
              <a:rPr lang="es-MX" smtClean="0"/>
              <a:t>martes, 27 de noviembre de 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6" name="5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667D75-5C7A-4AD3-87A0-D6350E5B1843}" type="datetime2">
              <a:rPr lang="es-MX" smtClean="0"/>
              <a:t>martes, 27 de noviembre de 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5" name="4 Conector recto"/>
          <p:cNvSpPr>
            <a:spLocks noChangeShapeType="1"/>
          </p:cNvSpPr>
          <p:nvPr/>
        </p:nvSpPr>
        <p:spPr bwMode="auto">
          <a:xfrm>
            <a:off x="1170148" y="18344792"/>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6" name="5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187025" y="880111"/>
            <a:ext cx="6435805" cy="2420304"/>
          </a:xfrm>
        </p:spPr>
        <p:txBody>
          <a:bodyPr anchor="b" anchorCtr="0">
            <a:noAutofit/>
          </a:bodyPr>
          <a:lstStyle>
            <a:lvl1pPr algn="l">
              <a:buNone/>
              <a:defRPr sz="55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6187025" y="3520442"/>
            <a:ext cx="6435805" cy="13985499"/>
          </a:xfrm>
        </p:spPr>
        <p:txBody>
          <a:bodyPr/>
          <a:lstStyle>
            <a:lvl1pPr marL="0" indent="0">
              <a:lnSpc>
                <a:spcPts val="5940"/>
              </a:lnSpc>
              <a:spcAft>
                <a:spcPts val="2700"/>
              </a:spcAft>
              <a:buNone/>
              <a:defRPr sz="4400">
                <a:solidFill>
                  <a:schemeClr val="tx2"/>
                </a:solidFill>
              </a:defRPr>
            </a:lvl1pPr>
            <a:lvl2pPr>
              <a:buNone/>
              <a:defRPr sz="3400"/>
            </a:lvl2pPr>
            <a:lvl3pPr>
              <a:buNone/>
              <a:defRPr sz="2600"/>
            </a:lvl3pPr>
            <a:lvl4pPr>
              <a:buNone/>
              <a:defRPr sz="2400"/>
            </a:lvl4pPr>
            <a:lvl5pPr>
              <a:buNone/>
              <a:defRPr sz="24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E55E839-F949-4CDC-B0DA-03584E913BFB}" type="datetime2">
              <a:rPr lang="es-MX" smtClean="0"/>
              <a:t>martes, 27 de noviembre de 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8" name="7 Conector recto"/>
          <p:cNvSpPr>
            <a:spLocks noChangeShapeType="1"/>
          </p:cNvSpPr>
          <p:nvPr/>
        </p:nvSpPr>
        <p:spPr bwMode="auto">
          <a:xfrm>
            <a:off x="1170148" y="18344792"/>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10" name="9 Conector recto"/>
          <p:cNvSpPr>
            <a:spLocks noChangeShapeType="1"/>
          </p:cNvSpPr>
          <p:nvPr/>
        </p:nvSpPr>
        <p:spPr bwMode="auto">
          <a:xfrm rot="5400000">
            <a:off x="7099151" y="9598699"/>
            <a:ext cx="1742617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dirty="0"/>
          </a:p>
        </p:txBody>
      </p:sp>
      <p:sp>
        <p:nvSpPr>
          <p:cNvPr id="9" name="8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
        <p:nvSpPr>
          <p:cNvPr id="12" name="11 Marcador de contenido"/>
          <p:cNvSpPr>
            <a:spLocks noGrp="1"/>
          </p:cNvSpPr>
          <p:nvPr>
            <p:ph sz="quarter" idx="1"/>
          </p:nvPr>
        </p:nvSpPr>
        <p:spPr>
          <a:xfrm>
            <a:off x="780097" y="880111"/>
            <a:ext cx="14626829" cy="1650206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170148" y="1446223"/>
            <a:ext cx="21062634" cy="1948162"/>
          </a:xfrm>
          <a:ln>
            <a:solidFill>
              <a:schemeClr val="accent1"/>
            </a:solidFill>
          </a:ln>
        </p:spPr>
        <p:txBody>
          <a:bodyPr lIns="740645" anchor="ctr"/>
          <a:lstStyle>
            <a:lvl1pPr algn="r">
              <a:buNone/>
              <a:defRPr sz="55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70148" y="5500689"/>
            <a:ext cx="21062634" cy="12330341"/>
          </a:xfrm>
          <a:solidFill>
            <a:schemeClr val="tx1">
              <a:shade val="50000"/>
            </a:schemeClr>
          </a:solidFill>
          <a:ln>
            <a:noFill/>
          </a:ln>
          <a:effectLst/>
        </p:spPr>
        <p:txBody>
          <a:bodyPr/>
          <a:lstStyle>
            <a:lvl1pPr marL="0" indent="0">
              <a:spcBef>
                <a:spcPts val="1620"/>
              </a:spcBef>
              <a:buNone/>
              <a:defRPr sz="86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70148" y="3520441"/>
            <a:ext cx="21062634" cy="1540194"/>
          </a:xfrm>
        </p:spPr>
        <p:txBody>
          <a:bodyPr anchor="ctr" anchorCtr="0"/>
          <a:lstStyle>
            <a:lvl1pPr marL="0" indent="0" algn="l">
              <a:buFontTx/>
              <a:buNone/>
              <a:defRPr sz="3700"/>
            </a:lvl1pPr>
            <a:lvl2pPr>
              <a:defRPr sz="3400"/>
            </a:lvl2pPr>
            <a:lvl3pPr>
              <a:defRPr sz="2600"/>
            </a:lvl3pPr>
            <a:lvl4pPr>
              <a:defRPr sz="2400"/>
            </a:lvl4pPr>
            <a:lvl5pPr>
              <a:defRPr sz="24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3C3CFD0-B16A-4F0A-8BB6-723AC1D676BE}" type="datetime2">
              <a:rPr lang="es-MX" smtClean="0"/>
              <a:t>martes, 27 de noviembre de 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8B61F2-F945-486D-9494-DA485D7E946E}" type="slidenum">
              <a:rPr lang="es-MX" smtClean="0"/>
              <a:t>‹Nº›</a:t>
            </a:fld>
            <a:endParaRPr lang="es-MX"/>
          </a:p>
        </p:txBody>
      </p:sp>
      <p:sp>
        <p:nvSpPr>
          <p:cNvPr id="8" name="7 Conector recto"/>
          <p:cNvSpPr>
            <a:spLocks noChangeShapeType="1"/>
          </p:cNvSpPr>
          <p:nvPr/>
        </p:nvSpPr>
        <p:spPr bwMode="auto">
          <a:xfrm>
            <a:off x="1170148" y="18344792"/>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9" name="8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
        <p:nvSpPr>
          <p:cNvPr id="10" name="9 Rectángulo"/>
          <p:cNvSpPr/>
          <p:nvPr/>
        </p:nvSpPr>
        <p:spPr>
          <a:xfrm>
            <a:off x="1170148" y="1446223"/>
            <a:ext cx="468060" cy="198024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1170148" y="440056"/>
            <a:ext cx="21062634" cy="2860359"/>
          </a:xfrm>
          <a:prstGeom prst="rect">
            <a:avLst/>
          </a:prstGeom>
        </p:spPr>
        <p:txBody>
          <a:bodyPr vert="horz" lIns="246882" tIns="123441" rIns="246882" bIns="123441"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1170148" y="3520442"/>
            <a:ext cx="21062634" cy="14178572"/>
          </a:xfrm>
          <a:prstGeom prst="rect">
            <a:avLst/>
          </a:prstGeom>
        </p:spPr>
        <p:txBody>
          <a:bodyPr vert="horz" lIns="246882" tIns="123441" rIns="246882" bIns="123441">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16382048" y="18353961"/>
            <a:ext cx="5858532" cy="1056132"/>
          </a:xfrm>
          <a:prstGeom prst="rect">
            <a:avLst/>
          </a:prstGeom>
        </p:spPr>
        <p:txBody>
          <a:bodyPr vert="horz" lIns="246882" tIns="123441" rIns="246882" bIns="123441"/>
          <a:lstStyle>
            <a:lvl1pPr algn="l" eaLnBrk="1" latinLnBrk="0" hangingPunct="1">
              <a:defRPr kumimoji="0" sz="3700">
                <a:solidFill>
                  <a:schemeClr val="tx2"/>
                </a:solidFill>
              </a:defRPr>
            </a:lvl1pPr>
          </a:lstStyle>
          <a:p>
            <a:fld id="{927FCFB9-DCDD-4141-9125-66809CB9242E}" type="datetime2">
              <a:rPr lang="es-MX" smtClean="0"/>
              <a:t>martes, 27 de noviembre de 2018</a:t>
            </a:fld>
            <a:endParaRPr lang="es-MX"/>
          </a:p>
        </p:txBody>
      </p:sp>
      <p:sp>
        <p:nvSpPr>
          <p:cNvPr id="3" name="2 Marcador de pie de página"/>
          <p:cNvSpPr>
            <a:spLocks noGrp="1"/>
          </p:cNvSpPr>
          <p:nvPr>
            <p:ph type="ftr" sz="quarter" idx="3"/>
          </p:nvPr>
        </p:nvSpPr>
        <p:spPr>
          <a:xfrm>
            <a:off x="7418727" y="18353961"/>
            <a:ext cx="8971120" cy="1056132"/>
          </a:xfrm>
          <a:prstGeom prst="rect">
            <a:avLst/>
          </a:prstGeom>
        </p:spPr>
        <p:txBody>
          <a:bodyPr vert="horz" lIns="246882" tIns="123441" rIns="246882" bIns="123441"/>
          <a:lstStyle>
            <a:lvl1pPr algn="r" eaLnBrk="1" latinLnBrk="0" hangingPunct="1">
              <a:defRPr kumimoji="0" sz="3700">
                <a:solidFill>
                  <a:schemeClr val="tx2"/>
                </a:solidFill>
              </a:defRPr>
            </a:lvl1pPr>
          </a:lstStyle>
          <a:p>
            <a:endParaRPr lang="es-MX"/>
          </a:p>
        </p:txBody>
      </p:sp>
      <p:sp>
        <p:nvSpPr>
          <p:cNvPr id="23" name="22 Marcador de número de diapositiva"/>
          <p:cNvSpPr>
            <a:spLocks noGrp="1"/>
          </p:cNvSpPr>
          <p:nvPr>
            <p:ph type="sldNum" sz="quarter" idx="4"/>
          </p:nvPr>
        </p:nvSpPr>
        <p:spPr>
          <a:xfrm>
            <a:off x="1567997" y="18353961"/>
            <a:ext cx="5070635" cy="1056132"/>
          </a:xfrm>
          <a:prstGeom prst="rect">
            <a:avLst/>
          </a:prstGeom>
        </p:spPr>
        <p:txBody>
          <a:bodyPr vert="horz" lIns="246882" tIns="123441" rIns="246882" bIns="123441"/>
          <a:lstStyle>
            <a:lvl1pPr algn="l" eaLnBrk="1" latinLnBrk="0" hangingPunct="1">
              <a:defRPr kumimoji="0" sz="3700">
                <a:solidFill>
                  <a:schemeClr val="tx2"/>
                </a:solidFill>
              </a:defRPr>
            </a:lvl1pPr>
          </a:lstStyle>
          <a:p>
            <a:fld id="{0D8B61F2-F945-486D-9494-DA485D7E946E}" type="slidenum">
              <a:rPr lang="es-MX" smtClean="0"/>
              <a:t>‹Nº›</a:t>
            </a:fld>
            <a:endParaRPr lang="es-MX"/>
          </a:p>
        </p:txBody>
      </p:sp>
      <p:sp>
        <p:nvSpPr>
          <p:cNvPr id="28" name="27 Conector recto"/>
          <p:cNvSpPr>
            <a:spLocks noChangeShapeType="1"/>
          </p:cNvSpPr>
          <p:nvPr/>
        </p:nvSpPr>
        <p:spPr bwMode="auto">
          <a:xfrm>
            <a:off x="1170148" y="18344792"/>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29" name="28 Conector recto"/>
          <p:cNvSpPr>
            <a:spLocks noChangeShapeType="1"/>
          </p:cNvSpPr>
          <p:nvPr/>
        </p:nvSpPr>
        <p:spPr bwMode="auto">
          <a:xfrm>
            <a:off x="1170148" y="3300414"/>
            <a:ext cx="2106263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46882" tIns="123441" rIns="246882" bIns="123441" anchor="t" compatLnSpc="1"/>
          <a:lstStyle/>
          <a:p>
            <a:endParaRPr kumimoji="0" lang="en-US"/>
          </a:p>
        </p:txBody>
      </p:sp>
      <p:sp>
        <p:nvSpPr>
          <p:cNvPr id="10" name="9 Triángulo isósceles"/>
          <p:cNvSpPr>
            <a:spLocks noChangeAspect="1"/>
          </p:cNvSpPr>
          <p:nvPr/>
        </p:nvSpPr>
        <p:spPr>
          <a:xfrm rot="5400000">
            <a:off x="1041326" y="18694573"/>
            <a:ext cx="551077" cy="30792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46882" tIns="123441" rIns="246882" bIns="123441"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rtl="0" eaLnBrk="1" latinLnBrk="0" hangingPunct="1">
        <a:spcBef>
          <a:spcPct val="0"/>
        </a:spcBef>
        <a:buNone/>
        <a:defRPr kumimoji="0" sz="8600" kern="1200">
          <a:solidFill>
            <a:schemeClr val="tx2"/>
          </a:solidFill>
          <a:latin typeface="+mj-lt"/>
          <a:ea typeface="+mj-ea"/>
          <a:cs typeface="+mj-cs"/>
        </a:defRPr>
      </a:lvl1pPr>
    </p:titleStyle>
    <p:bodyStyle>
      <a:lvl1pPr marL="740645" indent="-740645" algn="l" rtl="0" eaLnBrk="1" latinLnBrk="0" hangingPunct="1">
        <a:spcBef>
          <a:spcPts val="1620"/>
        </a:spcBef>
        <a:buClr>
          <a:schemeClr val="accent1"/>
        </a:buClr>
        <a:buSzPct val="76000"/>
        <a:buFont typeface="Wingdings 3"/>
        <a:buChar char=""/>
        <a:defRPr kumimoji="0" sz="7100" kern="1200">
          <a:solidFill>
            <a:schemeClr val="tx1"/>
          </a:solidFill>
          <a:latin typeface="+mn-lt"/>
          <a:ea typeface="+mn-ea"/>
          <a:cs typeface="+mn-cs"/>
        </a:defRPr>
      </a:lvl1pPr>
      <a:lvl2pPr marL="1481288" indent="-740645" algn="l" rtl="0" eaLnBrk="1" latinLnBrk="0" hangingPunct="1">
        <a:spcBef>
          <a:spcPts val="1351"/>
        </a:spcBef>
        <a:buClr>
          <a:schemeClr val="accent2"/>
        </a:buClr>
        <a:buSzPct val="76000"/>
        <a:buFont typeface="Wingdings 3"/>
        <a:buChar char=""/>
        <a:defRPr kumimoji="0" sz="6100" kern="1200">
          <a:solidFill>
            <a:schemeClr val="tx2"/>
          </a:solidFill>
          <a:latin typeface="+mn-lt"/>
          <a:ea typeface="+mn-ea"/>
          <a:cs typeface="+mn-cs"/>
        </a:defRPr>
      </a:lvl2pPr>
      <a:lvl3pPr marL="2221933" indent="-617204" algn="l" rtl="0" eaLnBrk="1" latinLnBrk="0" hangingPunct="1">
        <a:spcBef>
          <a:spcPts val="1351"/>
        </a:spcBef>
        <a:buClr>
          <a:schemeClr val="bg1">
            <a:shade val="50000"/>
          </a:schemeClr>
        </a:buClr>
        <a:buSzPct val="76000"/>
        <a:buFont typeface="Wingdings 3"/>
        <a:buChar char=""/>
        <a:defRPr kumimoji="0" sz="5500" kern="1200">
          <a:solidFill>
            <a:schemeClr val="tx1"/>
          </a:solidFill>
          <a:latin typeface="+mn-lt"/>
          <a:ea typeface="+mn-ea"/>
          <a:cs typeface="+mn-cs"/>
        </a:defRPr>
      </a:lvl3pPr>
      <a:lvl4pPr marL="2962578" indent="-617204" algn="l" rtl="0" eaLnBrk="1" latinLnBrk="0" hangingPunct="1">
        <a:spcBef>
          <a:spcPts val="1080"/>
        </a:spcBef>
        <a:buClr>
          <a:schemeClr val="accent2">
            <a:shade val="75000"/>
          </a:schemeClr>
        </a:buClr>
        <a:buSzPct val="70000"/>
        <a:buFont typeface="Wingdings"/>
        <a:buChar char=""/>
        <a:defRPr kumimoji="0" sz="4800" kern="1200">
          <a:solidFill>
            <a:schemeClr val="tx1"/>
          </a:solidFill>
          <a:latin typeface="+mn-lt"/>
          <a:ea typeface="+mn-ea"/>
          <a:cs typeface="+mn-cs"/>
        </a:defRPr>
      </a:lvl4pPr>
      <a:lvl5pPr marL="3703222" indent="-617204" algn="l" rtl="0" eaLnBrk="1" latinLnBrk="0" hangingPunct="1">
        <a:spcBef>
          <a:spcPts val="811"/>
        </a:spcBef>
        <a:buClr>
          <a:schemeClr val="accent2"/>
        </a:buClr>
        <a:buSzPct val="70000"/>
        <a:buFont typeface="Wingdings"/>
        <a:buChar char=""/>
        <a:defRPr kumimoji="0" sz="4400" kern="1200">
          <a:solidFill>
            <a:schemeClr val="tx1"/>
          </a:solidFill>
          <a:latin typeface="+mn-lt"/>
          <a:ea typeface="+mn-ea"/>
          <a:cs typeface="+mn-cs"/>
        </a:defRPr>
      </a:lvl5pPr>
      <a:lvl6pPr marL="4443866" indent="-493763" algn="l" rtl="0" eaLnBrk="1" latinLnBrk="0" hangingPunct="1">
        <a:spcBef>
          <a:spcPts val="811"/>
        </a:spcBef>
        <a:buClr>
          <a:srgbClr val="9FB8CD">
            <a:shade val="75000"/>
          </a:srgbClr>
        </a:buClr>
        <a:buSzPct val="75000"/>
        <a:buFont typeface="Wingdings 3"/>
        <a:buChar char=""/>
        <a:defRPr kumimoji="0" lang="en-US" sz="4400" kern="1200" smtClean="0">
          <a:solidFill>
            <a:schemeClr val="tx1"/>
          </a:solidFill>
          <a:latin typeface="+mn-lt"/>
          <a:ea typeface="+mn-ea"/>
          <a:cs typeface="+mn-cs"/>
        </a:defRPr>
      </a:lvl6pPr>
      <a:lvl7pPr marL="4937629" indent="-493763" algn="l" rtl="0" eaLnBrk="1" latinLnBrk="0" hangingPunct="1">
        <a:spcBef>
          <a:spcPts val="811"/>
        </a:spcBef>
        <a:buClr>
          <a:srgbClr val="727CA3">
            <a:shade val="75000"/>
          </a:srgbClr>
        </a:buClr>
        <a:buSzPct val="75000"/>
        <a:buFont typeface="Wingdings 3"/>
        <a:buChar char=""/>
        <a:defRPr kumimoji="0" lang="en-US" sz="3700" kern="1200" smtClean="0">
          <a:solidFill>
            <a:schemeClr val="tx1"/>
          </a:solidFill>
          <a:latin typeface="+mn-lt"/>
          <a:ea typeface="+mn-ea"/>
          <a:cs typeface="+mn-cs"/>
        </a:defRPr>
      </a:lvl7pPr>
      <a:lvl8pPr marL="5431391" indent="-493763" algn="l" rtl="0" eaLnBrk="1" latinLnBrk="0" hangingPunct="1">
        <a:spcBef>
          <a:spcPts val="811"/>
        </a:spcBef>
        <a:buClr>
          <a:prstClr val="white">
            <a:shade val="50000"/>
          </a:prstClr>
        </a:buClr>
        <a:buSzPct val="75000"/>
        <a:buFont typeface="Wingdings 3"/>
        <a:buChar char=""/>
        <a:defRPr kumimoji="0" lang="en-US" sz="3700" kern="1200" smtClean="0">
          <a:solidFill>
            <a:schemeClr val="tx1"/>
          </a:solidFill>
          <a:latin typeface="+mn-lt"/>
          <a:ea typeface="+mn-ea"/>
          <a:cs typeface="+mn-cs"/>
        </a:defRPr>
      </a:lvl8pPr>
      <a:lvl9pPr marL="5925155" indent="-493763" algn="l" rtl="0" eaLnBrk="1" latinLnBrk="0" hangingPunct="1">
        <a:spcBef>
          <a:spcPts val="811"/>
        </a:spcBef>
        <a:buClr>
          <a:srgbClr val="9FB8CD"/>
        </a:buClr>
        <a:buSzPct val="75000"/>
        <a:buFont typeface="Wingdings 3"/>
        <a:buChar char=""/>
        <a:defRPr kumimoji="0" lang="en-US" sz="3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234407" algn="l" rtl="0" eaLnBrk="1" latinLnBrk="0" hangingPunct="1">
        <a:defRPr kumimoji="0" kern="1200">
          <a:solidFill>
            <a:schemeClr val="tx1"/>
          </a:solidFill>
          <a:latin typeface="+mn-lt"/>
          <a:ea typeface="+mn-ea"/>
          <a:cs typeface="+mn-cs"/>
        </a:defRPr>
      </a:lvl2pPr>
      <a:lvl3pPr marL="2468815" algn="l" rtl="0" eaLnBrk="1" latinLnBrk="0" hangingPunct="1">
        <a:defRPr kumimoji="0" kern="1200">
          <a:solidFill>
            <a:schemeClr val="tx1"/>
          </a:solidFill>
          <a:latin typeface="+mn-lt"/>
          <a:ea typeface="+mn-ea"/>
          <a:cs typeface="+mn-cs"/>
        </a:defRPr>
      </a:lvl3pPr>
      <a:lvl4pPr marL="3703222" algn="l" rtl="0" eaLnBrk="1" latinLnBrk="0" hangingPunct="1">
        <a:defRPr kumimoji="0" kern="1200">
          <a:solidFill>
            <a:schemeClr val="tx1"/>
          </a:solidFill>
          <a:latin typeface="+mn-lt"/>
          <a:ea typeface="+mn-ea"/>
          <a:cs typeface="+mn-cs"/>
        </a:defRPr>
      </a:lvl4pPr>
      <a:lvl5pPr marL="4937629" algn="l" rtl="0" eaLnBrk="1" latinLnBrk="0" hangingPunct="1">
        <a:defRPr kumimoji="0" kern="1200">
          <a:solidFill>
            <a:schemeClr val="tx1"/>
          </a:solidFill>
          <a:latin typeface="+mn-lt"/>
          <a:ea typeface="+mn-ea"/>
          <a:cs typeface="+mn-cs"/>
        </a:defRPr>
      </a:lvl5pPr>
      <a:lvl6pPr marL="6172036" algn="l" rtl="0" eaLnBrk="1" latinLnBrk="0" hangingPunct="1">
        <a:defRPr kumimoji="0" kern="1200">
          <a:solidFill>
            <a:schemeClr val="tx1"/>
          </a:solidFill>
          <a:latin typeface="+mn-lt"/>
          <a:ea typeface="+mn-ea"/>
          <a:cs typeface="+mn-cs"/>
        </a:defRPr>
      </a:lvl6pPr>
      <a:lvl7pPr marL="7406444" algn="l" rtl="0" eaLnBrk="1" latinLnBrk="0" hangingPunct="1">
        <a:defRPr kumimoji="0" kern="1200">
          <a:solidFill>
            <a:schemeClr val="tx1"/>
          </a:solidFill>
          <a:latin typeface="+mn-lt"/>
          <a:ea typeface="+mn-ea"/>
          <a:cs typeface="+mn-cs"/>
        </a:defRPr>
      </a:lvl7pPr>
      <a:lvl8pPr marL="8640851" algn="l" rtl="0" eaLnBrk="1" latinLnBrk="0" hangingPunct="1">
        <a:defRPr kumimoji="0" kern="1200">
          <a:solidFill>
            <a:schemeClr val="tx1"/>
          </a:solidFill>
          <a:latin typeface="+mn-lt"/>
          <a:ea typeface="+mn-ea"/>
          <a:cs typeface="+mn-cs"/>
        </a:defRPr>
      </a:lvl8pPr>
      <a:lvl9pPr marL="987525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2.wmf"/><Relationship Id="rId5" Type="http://schemas.openxmlformats.org/officeDocument/2006/relationships/image" Target="../media/image5.png"/><Relationship Id="rId10"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1</a:t>
            </a:fld>
            <a:endParaRPr lang="es-MX"/>
          </a:p>
        </p:txBody>
      </p:sp>
      <p:sp>
        <p:nvSpPr>
          <p:cNvPr id="6" name="5 CuadroTexto"/>
          <p:cNvSpPr txBox="1"/>
          <p:nvPr/>
        </p:nvSpPr>
        <p:spPr>
          <a:xfrm>
            <a:off x="4446657" y="4673457"/>
            <a:ext cx="15164885" cy="7283145"/>
          </a:xfrm>
          <a:prstGeom prst="rect">
            <a:avLst/>
          </a:prstGeom>
          <a:solidFill>
            <a:srgbClr val="0070C0"/>
          </a:solidFill>
          <a:effectLst>
            <a:outerShdw dist="1193800" dir="2580000" sx="97000" sy="97000" algn="ctr" rotWithShape="0">
              <a:srgbClr val="C00000">
                <a:alpha val="97000"/>
              </a:srgbClr>
            </a:outerShdw>
          </a:effectLst>
        </p:spPr>
        <p:txBody>
          <a:bodyPr wrap="square" lIns="137157" tIns="68578" rIns="137157" bIns="68578" rtlCol="0">
            <a:spAutoFit/>
          </a:bodyPr>
          <a:lstStyle/>
          <a:p>
            <a:endParaRPr lang="es-MX" sz="8200" dirty="0">
              <a:latin typeface="Segoe UI Light" pitchFamily="34" charset="0"/>
              <a:cs typeface="Segoe UI Light" pitchFamily="34" charset="0"/>
            </a:endParaRPr>
          </a:p>
          <a:p>
            <a:pPr algn="ctr"/>
            <a:endParaRPr lang="es-MX" sz="5900" b="1" dirty="0">
              <a:solidFill>
                <a:schemeClr val="bg1"/>
              </a:solidFill>
              <a:latin typeface="Segoe UI Black" pitchFamily="34" charset="0"/>
              <a:ea typeface="Segoe UI Black" pitchFamily="34" charset="0"/>
              <a:cs typeface="Segoe UI Black" pitchFamily="34" charset="0"/>
            </a:endParaRPr>
          </a:p>
          <a:p>
            <a:pPr algn="ctr"/>
            <a:r>
              <a:rPr lang="es-MX" sz="5900" b="1" dirty="0">
                <a:solidFill>
                  <a:schemeClr val="bg1"/>
                </a:solidFill>
                <a:latin typeface="Segoe UI Black" pitchFamily="34" charset="0"/>
                <a:ea typeface="Segoe UI Black" pitchFamily="34" charset="0"/>
                <a:cs typeface="Segoe UI Black" pitchFamily="34" charset="0"/>
              </a:rPr>
              <a:t>CONTROL INTERNO </a:t>
            </a:r>
          </a:p>
          <a:p>
            <a:pPr algn="ctr"/>
            <a:r>
              <a:rPr lang="es-MX" sz="5900" b="1" dirty="0">
                <a:solidFill>
                  <a:schemeClr val="bg1"/>
                </a:solidFill>
                <a:latin typeface="Segoe UI Black" pitchFamily="34" charset="0"/>
                <a:ea typeface="Segoe UI Black" pitchFamily="34" charset="0"/>
                <a:cs typeface="Segoe UI Black" pitchFamily="34" charset="0"/>
              </a:rPr>
              <a:t>Y GESTIÓN GUBERNAMENTAL </a:t>
            </a:r>
          </a:p>
          <a:p>
            <a:endParaRPr lang="es-MX" sz="2600" dirty="0">
              <a:latin typeface="Segoe UI Light" pitchFamily="34" charset="0"/>
              <a:cs typeface="Segoe UI Light" pitchFamily="34" charset="0"/>
            </a:endParaRPr>
          </a:p>
          <a:p>
            <a:pPr algn="ctr"/>
            <a:r>
              <a:rPr lang="es-MX" sz="4800" i="1" dirty="0">
                <a:solidFill>
                  <a:schemeClr val="bg1"/>
                </a:solidFill>
                <a:latin typeface="Segoe UI Light" pitchFamily="34" charset="0"/>
                <a:cs typeface="Segoe UI Light" pitchFamily="34" charset="0"/>
              </a:rPr>
              <a:t>El caso de las Universidades Públicas</a:t>
            </a:r>
          </a:p>
          <a:p>
            <a:endParaRPr lang="es-MX" sz="4300" dirty="0">
              <a:solidFill>
                <a:schemeClr val="bg1"/>
              </a:solidFill>
              <a:latin typeface="Segoe UI Light" pitchFamily="34" charset="0"/>
              <a:cs typeface="Segoe UI Light" pitchFamily="34" charset="0"/>
            </a:endParaRPr>
          </a:p>
          <a:p>
            <a:endParaRPr lang="es-MX" sz="4300" dirty="0">
              <a:solidFill>
                <a:schemeClr val="bg1"/>
              </a:solidFill>
              <a:latin typeface="Segoe UI Light" pitchFamily="34" charset="0"/>
              <a:cs typeface="Segoe UI Light" pitchFamily="34" charset="0"/>
            </a:endParaRPr>
          </a:p>
          <a:p>
            <a:endParaRPr lang="es-MX" sz="4300" dirty="0">
              <a:solidFill>
                <a:schemeClr val="bg1"/>
              </a:solidFill>
              <a:latin typeface="Segoe UI Light" pitchFamily="34" charset="0"/>
              <a:cs typeface="Segoe UI Light" pitchFamily="34" charset="0"/>
            </a:endParaRPr>
          </a:p>
        </p:txBody>
      </p:sp>
      <p:sp>
        <p:nvSpPr>
          <p:cNvPr id="2" name="1 CuadroTexto"/>
          <p:cNvSpPr txBox="1"/>
          <p:nvPr/>
        </p:nvSpPr>
        <p:spPr>
          <a:xfrm>
            <a:off x="8045862" y="14344756"/>
            <a:ext cx="8234877" cy="784826"/>
          </a:xfrm>
          <a:prstGeom prst="rect">
            <a:avLst/>
          </a:prstGeom>
          <a:noFill/>
        </p:spPr>
        <p:txBody>
          <a:bodyPr wrap="none" lIns="121917" tIns="60958" rIns="121917" bIns="60958" rtlCol="0">
            <a:spAutoFit/>
          </a:bodyPr>
          <a:lstStyle/>
          <a:p>
            <a:r>
              <a:rPr lang="es-MX" sz="4300" dirty="0"/>
              <a:t>CP Ramón Antonio López Machado</a:t>
            </a:r>
          </a:p>
        </p:txBody>
      </p:sp>
    </p:spTree>
    <p:extLst>
      <p:ext uri="{BB962C8B-B14F-4D97-AF65-F5344CB8AC3E}">
        <p14:creationId xmlns:p14="http://schemas.microsoft.com/office/powerpoint/2010/main" val="483838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ángulo 54"/>
          <p:cNvSpPr/>
          <p:nvPr/>
        </p:nvSpPr>
        <p:spPr>
          <a:xfrm>
            <a:off x="-160406" y="-419153"/>
            <a:ext cx="23402925" cy="19802475"/>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45" name="Flecha abajo 44"/>
          <p:cNvSpPr/>
          <p:nvPr/>
        </p:nvSpPr>
        <p:spPr>
          <a:xfrm rot="16200000">
            <a:off x="10502682" y="-139526"/>
            <a:ext cx="2076752" cy="22163236"/>
          </a:xfrm>
          <a:prstGeom prst="downArrow">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9" name="Rectángulo 8"/>
          <p:cNvSpPr/>
          <p:nvPr/>
        </p:nvSpPr>
        <p:spPr>
          <a:xfrm rot="10800000">
            <a:off x="2434035" y="4653653"/>
            <a:ext cx="2871686" cy="41478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3" name="Rectángulo 2"/>
          <p:cNvSpPr/>
          <p:nvPr/>
        </p:nvSpPr>
        <p:spPr>
          <a:xfrm>
            <a:off x="1029878" y="12970579"/>
            <a:ext cx="2817790" cy="45545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cxnSp>
        <p:nvCxnSpPr>
          <p:cNvPr id="8" name="Conector recto 7"/>
          <p:cNvCxnSpPr/>
          <p:nvPr/>
        </p:nvCxnSpPr>
        <p:spPr>
          <a:xfrm>
            <a:off x="1404319" y="3564534"/>
            <a:ext cx="19564573"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Título 12"/>
          <p:cNvSpPr>
            <a:spLocks noGrp="1"/>
          </p:cNvSpPr>
          <p:nvPr>
            <p:ph type="ctrTitle" idx="4294967295"/>
          </p:nvPr>
        </p:nvSpPr>
        <p:spPr>
          <a:xfrm>
            <a:off x="7501631" y="1782336"/>
            <a:ext cx="8131469" cy="1567302"/>
          </a:xfrm>
        </p:spPr>
        <p:txBody>
          <a:bodyPr>
            <a:normAutofit/>
          </a:bodyPr>
          <a:lstStyle/>
          <a:p>
            <a:r>
              <a:rPr lang="es-MX" sz="6700" dirty="0">
                <a:latin typeface="Arial" pitchFamily="34" charset="0"/>
                <a:cs typeface="Arial" pitchFamily="34" charset="0"/>
              </a:rPr>
              <a:t>Línea de Tiempo</a:t>
            </a:r>
          </a:p>
        </p:txBody>
      </p:sp>
      <p:sp>
        <p:nvSpPr>
          <p:cNvPr id="4" name="Rectángulo 3"/>
          <p:cNvSpPr/>
          <p:nvPr/>
        </p:nvSpPr>
        <p:spPr>
          <a:xfrm>
            <a:off x="1" y="18933152"/>
            <a:ext cx="23402925" cy="869329"/>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2" name="Rectángulo redondeado 1"/>
          <p:cNvSpPr/>
          <p:nvPr/>
        </p:nvSpPr>
        <p:spPr>
          <a:xfrm>
            <a:off x="1029877" y="11989689"/>
            <a:ext cx="2786344" cy="881879"/>
          </a:xfrm>
          <a:prstGeom prst="roundRect">
            <a:avLst/>
          </a:prstGeom>
          <a:gradFill>
            <a:gsLst>
              <a:gs pos="75000">
                <a:schemeClr val="tx1">
                  <a:lumMod val="65000"/>
                  <a:lumOff val="35000"/>
                </a:schemeClr>
              </a:gs>
              <a:gs pos="41000">
                <a:schemeClr val="tx1">
                  <a:lumMod val="65000"/>
                  <a:lumOff val="35000"/>
                </a:schemeClr>
              </a:gs>
              <a:gs pos="0">
                <a:schemeClr val="bg1">
                  <a:lumMod val="65000"/>
                </a:schemeClr>
              </a:gs>
              <a:gs pos="61000">
                <a:schemeClr val="tx1">
                  <a:lumMod val="65000"/>
                  <a:lumOff val="35000"/>
                </a:schemeClr>
              </a:gs>
              <a:gs pos="100000">
                <a:schemeClr val="bg1">
                  <a:lumMod val="65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1985</a:t>
            </a:r>
          </a:p>
        </p:txBody>
      </p:sp>
      <p:sp>
        <p:nvSpPr>
          <p:cNvPr id="7" name="Rectángulo redondeado 6"/>
          <p:cNvSpPr/>
          <p:nvPr/>
        </p:nvSpPr>
        <p:spPr>
          <a:xfrm>
            <a:off x="2412430" y="8821117"/>
            <a:ext cx="2871685" cy="939005"/>
          </a:xfrm>
          <a:prstGeom prst="roundRect">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solidFill>
                  <a:schemeClr val="bg1"/>
                </a:solidFill>
              </a:rPr>
              <a:t>1992</a:t>
            </a:r>
          </a:p>
        </p:txBody>
      </p:sp>
      <p:sp>
        <p:nvSpPr>
          <p:cNvPr id="5" name="CuadroTexto 4"/>
          <p:cNvSpPr txBox="1"/>
          <p:nvPr/>
        </p:nvSpPr>
        <p:spPr>
          <a:xfrm>
            <a:off x="766121" y="13448111"/>
            <a:ext cx="3501614" cy="2690447"/>
          </a:xfrm>
          <a:prstGeom prst="rect">
            <a:avLst/>
          </a:prstGeom>
          <a:noFill/>
          <a:ln>
            <a:noFill/>
          </a:ln>
        </p:spPr>
        <p:txBody>
          <a:bodyPr wrap="square" lIns="246882" tIns="123441" rIns="246882" bIns="123441" rtlCol="0">
            <a:spAutoFit/>
          </a:bodyPr>
          <a:lstStyle/>
          <a:p>
            <a:pPr algn="ctr"/>
            <a:r>
              <a:rPr lang="en-US" sz="3100" b="1" dirty="0" err="1">
                <a:solidFill>
                  <a:schemeClr val="bg1"/>
                </a:solidFill>
              </a:rPr>
              <a:t>Treadway</a:t>
            </a:r>
            <a:r>
              <a:rPr lang="en-US" sz="3100" b="1" dirty="0">
                <a:solidFill>
                  <a:schemeClr val="bg1"/>
                </a:solidFill>
              </a:rPr>
              <a:t> Commission</a:t>
            </a:r>
          </a:p>
          <a:p>
            <a:pPr algn="ctr"/>
            <a:endParaRPr lang="en-US" sz="3100" b="1" dirty="0">
              <a:solidFill>
                <a:schemeClr val="bg1"/>
              </a:solidFill>
            </a:endParaRPr>
          </a:p>
          <a:p>
            <a:pPr algn="ctr"/>
            <a:r>
              <a:rPr lang="en-US" sz="3100" b="1" dirty="0">
                <a:solidFill>
                  <a:schemeClr val="bg1"/>
                </a:solidFill>
              </a:rPr>
              <a:t>Modelo </a:t>
            </a:r>
          </a:p>
          <a:p>
            <a:pPr algn="ctr"/>
            <a:r>
              <a:rPr lang="en-US" sz="3100" b="1" dirty="0">
                <a:solidFill>
                  <a:schemeClr val="bg1"/>
                </a:solidFill>
              </a:rPr>
              <a:t>COSO</a:t>
            </a:r>
            <a:endParaRPr lang="es-MX" sz="3100" b="1" dirty="0">
              <a:solidFill>
                <a:schemeClr val="bg1"/>
              </a:solidFill>
            </a:endParaRPr>
          </a:p>
        </p:txBody>
      </p:sp>
      <p:sp>
        <p:nvSpPr>
          <p:cNvPr id="11" name="CuadroTexto 10"/>
          <p:cNvSpPr txBox="1"/>
          <p:nvPr/>
        </p:nvSpPr>
        <p:spPr>
          <a:xfrm>
            <a:off x="2302395" y="6732887"/>
            <a:ext cx="3501614" cy="725348"/>
          </a:xfrm>
          <a:prstGeom prst="rect">
            <a:avLst/>
          </a:prstGeom>
          <a:noFill/>
          <a:ln>
            <a:noFill/>
          </a:ln>
        </p:spPr>
        <p:txBody>
          <a:bodyPr wrap="square" lIns="246882" tIns="123441" rIns="246882" bIns="123441" rtlCol="0">
            <a:spAutoFit/>
          </a:bodyPr>
          <a:lstStyle/>
          <a:p>
            <a:pPr algn="ctr"/>
            <a:r>
              <a:rPr lang="en-US" sz="3100" b="1" dirty="0">
                <a:solidFill>
                  <a:schemeClr val="bg1"/>
                </a:solidFill>
              </a:rPr>
              <a:t>COSO I</a:t>
            </a:r>
            <a:endParaRPr lang="es-MX" sz="3100" b="1" dirty="0">
              <a:solidFill>
                <a:schemeClr val="bg1"/>
              </a:solidFill>
            </a:endParaRPr>
          </a:p>
        </p:txBody>
      </p:sp>
      <p:sp>
        <p:nvSpPr>
          <p:cNvPr id="15" name="Rectángulo 14"/>
          <p:cNvSpPr/>
          <p:nvPr/>
        </p:nvSpPr>
        <p:spPr>
          <a:xfrm>
            <a:off x="3931800" y="12981152"/>
            <a:ext cx="2764433" cy="45439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14" name="Rectángulo redondeado 13"/>
          <p:cNvSpPr/>
          <p:nvPr/>
        </p:nvSpPr>
        <p:spPr>
          <a:xfrm>
            <a:off x="3931800" y="11923221"/>
            <a:ext cx="2764433" cy="948347"/>
          </a:xfrm>
          <a:prstGeom prst="roundRect">
            <a:avLst/>
          </a:prstGeom>
          <a:gradFill>
            <a:gsLst>
              <a:gs pos="57000">
                <a:schemeClr val="accent2">
                  <a:lumMod val="50000"/>
                </a:schemeClr>
              </a:gs>
              <a:gs pos="0">
                <a:schemeClr val="accent2">
                  <a:lumMod val="75000"/>
                </a:schemeClr>
              </a:gs>
              <a:gs pos="100000">
                <a:schemeClr val="accent2">
                  <a:lumMod val="75000"/>
                </a:schemeClr>
              </a:gs>
            </a:gsLst>
            <a:lin ang="5400000" scaled="1"/>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2002</a:t>
            </a:r>
          </a:p>
        </p:txBody>
      </p:sp>
      <p:sp>
        <p:nvSpPr>
          <p:cNvPr id="16" name="CuadroTexto 15"/>
          <p:cNvSpPr txBox="1"/>
          <p:nvPr/>
        </p:nvSpPr>
        <p:spPr>
          <a:xfrm>
            <a:off x="3650969" y="13997378"/>
            <a:ext cx="3501614" cy="1717104"/>
          </a:xfrm>
          <a:prstGeom prst="rect">
            <a:avLst/>
          </a:prstGeom>
          <a:noFill/>
          <a:ln>
            <a:noFill/>
          </a:ln>
        </p:spPr>
        <p:txBody>
          <a:bodyPr wrap="square" lIns="246882" tIns="123441" rIns="246882" bIns="123441" rtlCol="0">
            <a:spAutoFit/>
          </a:bodyPr>
          <a:lstStyle/>
          <a:p>
            <a:pPr algn="ctr"/>
            <a:r>
              <a:rPr lang="es-MX" sz="3100" b="1" dirty="0">
                <a:solidFill>
                  <a:schemeClr val="bg1"/>
                </a:solidFill>
              </a:rPr>
              <a:t>Ley </a:t>
            </a:r>
          </a:p>
          <a:p>
            <a:pPr algn="ctr"/>
            <a:r>
              <a:rPr lang="es-MX" sz="3100" b="1" dirty="0" err="1">
                <a:solidFill>
                  <a:schemeClr val="bg1"/>
                </a:solidFill>
              </a:rPr>
              <a:t>Sarbanes</a:t>
            </a:r>
            <a:r>
              <a:rPr lang="es-MX" sz="3100" b="1" dirty="0">
                <a:solidFill>
                  <a:schemeClr val="bg1"/>
                </a:solidFill>
              </a:rPr>
              <a:t> / OXLEY</a:t>
            </a:r>
          </a:p>
        </p:txBody>
      </p:sp>
      <p:sp>
        <p:nvSpPr>
          <p:cNvPr id="17" name="Rectángulo 16"/>
          <p:cNvSpPr/>
          <p:nvPr/>
        </p:nvSpPr>
        <p:spPr>
          <a:xfrm rot="10800000">
            <a:off x="5470520" y="4653653"/>
            <a:ext cx="2954579" cy="41478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18" name="Rectángulo redondeado 17"/>
          <p:cNvSpPr/>
          <p:nvPr/>
        </p:nvSpPr>
        <p:spPr>
          <a:xfrm>
            <a:off x="5436766" y="8821117"/>
            <a:ext cx="2879982" cy="939005"/>
          </a:xfrm>
          <a:prstGeom prst="roundRect">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solidFill>
                  <a:schemeClr val="bg1"/>
                </a:solidFill>
              </a:rPr>
              <a:t>2002</a:t>
            </a:r>
          </a:p>
        </p:txBody>
      </p:sp>
      <p:sp>
        <p:nvSpPr>
          <p:cNvPr id="19" name="CuadroTexto 18"/>
          <p:cNvSpPr txBox="1"/>
          <p:nvPr/>
        </p:nvSpPr>
        <p:spPr>
          <a:xfrm>
            <a:off x="5055125" y="6831898"/>
            <a:ext cx="3501614" cy="725348"/>
          </a:xfrm>
          <a:prstGeom prst="rect">
            <a:avLst/>
          </a:prstGeom>
          <a:noFill/>
          <a:ln>
            <a:noFill/>
          </a:ln>
        </p:spPr>
        <p:txBody>
          <a:bodyPr wrap="square" lIns="246882" tIns="123441" rIns="246882" bIns="123441" rtlCol="0">
            <a:spAutoFit/>
          </a:bodyPr>
          <a:lstStyle/>
          <a:p>
            <a:pPr algn="ctr"/>
            <a:r>
              <a:rPr lang="en-US" sz="3100" b="1" dirty="0">
                <a:solidFill>
                  <a:schemeClr val="bg1"/>
                </a:solidFill>
              </a:rPr>
              <a:t>MICIL</a:t>
            </a:r>
            <a:endParaRPr lang="es-MX" sz="3100" b="1" dirty="0">
              <a:solidFill>
                <a:schemeClr val="bg1"/>
              </a:solidFill>
            </a:endParaRPr>
          </a:p>
        </p:txBody>
      </p:sp>
      <p:sp>
        <p:nvSpPr>
          <p:cNvPr id="20" name="Rectángulo 19"/>
          <p:cNvSpPr/>
          <p:nvPr/>
        </p:nvSpPr>
        <p:spPr>
          <a:xfrm>
            <a:off x="6833723" y="12970579"/>
            <a:ext cx="2764433" cy="45545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21" name="Rectángulo redondeado 20"/>
          <p:cNvSpPr/>
          <p:nvPr/>
        </p:nvSpPr>
        <p:spPr>
          <a:xfrm>
            <a:off x="6833723" y="11881459"/>
            <a:ext cx="2764433" cy="948347"/>
          </a:xfrm>
          <a:prstGeom prst="roundRect">
            <a:avLst/>
          </a:prstGeom>
          <a:gradFill>
            <a:gsLst>
              <a:gs pos="75000">
                <a:schemeClr val="accent6">
                  <a:lumMod val="50000"/>
                </a:schemeClr>
              </a:gs>
              <a:gs pos="41000">
                <a:schemeClr val="accent6">
                  <a:lumMod val="50000"/>
                </a:schemeClr>
              </a:gs>
              <a:gs pos="0">
                <a:schemeClr val="accent6">
                  <a:lumMod val="60000"/>
                  <a:lumOff val="40000"/>
                </a:schemeClr>
              </a:gs>
              <a:gs pos="61000">
                <a:schemeClr val="accent6">
                  <a:lumMod val="50000"/>
                </a:schemeClr>
              </a:gs>
              <a:gs pos="100000">
                <a:schemeClr val="accent6">
                  <a:lumMod val="60000"/>
                  <a:lumOff val="40000"/>
                </a:schemeClr>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2004</a:t>
            </a:r>
          </a:p>
        </p:txBody>
      </p:sp>
      <p:sp>
        <p:nvSpPr>
          <p:cNvPr id="23" name="Rectángulo 22"/>
          <p:cNvSpPr/>
          <p:nvPr/>
        </p:nvSpPr>
        <p:spPr>
          <a:xfrm rot="10800000">
            <a:off x="8559664" y="4653653"/>
            <a:ext cx="2580136" cy="41584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24" name="Rectángulo redondeado 23"/>
          <p:cNvSpPr/>
          <p:nvPr/>
        </p:nvSpPr>
        <p:spPr>
          <a:xfrm>
            <a:off x="8542335" y="8890224"/>
            <a:ext cx="2583063" cy="939005"/>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2008</a:t>
            </a:r>
          </a:p>
        </p:txBody>
      </p:sp>
      <p:sp>
        <p:nvSpPr>
          <p:cNvPr id="25" name="Rectángulo 24"/>
          <p:cNvSpPr/>
          <p:nvPr/>
        </p:nvSpPr>
        <p:spPr>
          <a:xfrm rot="10800000">
            <a:off x="11274366" y="4653653"/>
            <a:ext cx="2580136" cy="41478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26" name="Rectángulo 25"/>
          <p:cNvSpPr/>
          <p:nvPr/>
        </p:nvSpPr>
        <p:spPr>
          <a:xfrm>
            <a:off x="9735644" y="12871568"/>
            <a:ext cx="2580136" cy="45545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27" name="Rectángulo redondeado 26"/>
          <p:cNvSpPr/>
          <p:nvPr/>
        </p:nvSpPr>
        <p:spPr>
          <a:xfrm>
            <a:off x="9735644" y="11881459"/>
            <a:ext cx="2580136" cy="939005"/>
          </a:xfrm>
          <a:prstGeom prst="roundRect">
            <a:avLst/>
          </a:prstGeom>
          <a:gradFill>
            <a:gsLst>
              <a:gs pos="75000">
                <a:schemeClr val="tx1">
                  <a:lumMod val="65000"/>
                  <a:lumOff val="35000"/>
                </a:schemeClr>
              </a:gs>
              <a:gs pos="41000">
                <a:schemeClr val="tx1">
                  <a:lumMod val="65000"/>
                  <a:lumOff val="35000"/>
                </a:schemeClr>
              </a:gs>
              <a:gs pos="0">
                <a:schemeClr val="bg1">
                  <a:lumMod val="65000"/>
                </a:schemeClr>
              </a:gs>
              <a:gs pos="61000">
                <a:schemeClr val="tx1">
                  <a:lumMod val="65000"/>
                  <a:lumOff val="35000"/>
                </a:schemeClr>
              </a:gs>
              <a:gs pos="100000">
                <a:schemeClr val="bg1">
                  <a:lumMod val="65000"/>
                </a:schemeClr>
              </a:gs>
            </a:gsLst>
            <a:lin ang="5400000" scaled="0"/>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2010</a:t>
            </a:r>
          </a:p>
        </p:txBody>
      </p:sp>
      <p:sp>
        <p:nvSpPr>
          <p:cNvPr id="28" name="Rectángulo redondeado 27"/>
          <p:cNvSpPr/>
          <p:nvPr/>
        </p:nvSpPr>
        <p:spPr>
          <a:xfrm>
            <a:off x="11233411" y="8911129"/>
            <a:ext cx="2580136" cy="939005"/>
          </a:xfrm>
          <a:prstGeom prst="roundRect">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2013</a:t>
            </a:r>
          </a:p>
        </p:txBody>
      </p:sp>
      <p:sp>
        <p:nvSpPr>
          <p:cNvPr id="31" name="Rectángulo 30"/>
          <p:cNvSpPr/>
          <p:nvPr/>
        </p:nvSpPr>
        <p:spPr>
          <a:xfrm>
            <a:off x="12458775" y="12871568"/>
            <a:ext cx="3080714" cy="45545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32" name="Rectángulo redondeado 31"/>
          <p:cNvSpPr/>
          <p:nvPr/>
        </p:nvSpPr>
        <p:spPr>
          <a:xfrm>
            <a:off x="12450346" y="11881459"/>
            <a:ext cx="3080714" cy="880320"/>
          </a:xfrm>
          <a:prstGeom prst="roundRect">
            <a:avLst/>
          </a:prstGeom>
          <a:gradFill>
            <a:gsLst>
              <a:gs pos="57000">
                <a:schemeClr val="accent2">
                  <a:lumMod val="50000"/>
                </a:schemeClr>
              </a:gs>
              <a:gs pos="0">
                <a:schemeClr val="accent2">
                  <a:lumMod val="75000"/>
                </a:schemeClr>
              </a:gs>
              <a:gs pos="100000">
                <a:schemeClr val="accent2">
                  <a:lumMod val="75000"/>
                </a:schemeClr>
              </a:gs>
            </a:gsLst>
            <a:lin ang="5400000" scaled="1"/>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2014</a:t>
            </a:r>
          </a:p>
        </p:txBody>
      </p:sp>
      <p:sp>
        <p:nvSpPr>
          <p:cNvPr id="34" name="Rectángulo 33"/>
          <p:cNvSpPr/>
          <p:nvPr/>
        </p:nvSpPr>
        <p:spPr>
          <a:xfrm rot="10800000">
            <a:off x="13990703" y="4653654"/>
            <a:ext cx="2631156" cy="41584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p>
        </p:txBody>
      </p:sp>
      <p:sp>
        <p:nvSpPr>
          <p:cNvPr id="35" name="Rectángulo redondeado 34"/>
          <p:cNvSpPr/>
          <p:nvPr/>
        </p:nvSpPr>
        <p:spPr>
          <a:xfrm>
            <a:off x="13990703" y="8911129"/>
            <a:ext cx="2631156" cy="939005"/>
          </a:xfrm>
          <a:prstGeom prst="roundRect">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2014</a:t>
            </a:r>
          </a:p>
        </p:txBody>
      </p:sp>
      <p:sp>
        <p:nvSpPr>
          <p:cNvPr id="37" name="Rectángulo 36"/>
          <p:cNvSpPr/>
          <p:nvPr/>
        </p:nvSpPr>
        <p:spPr>
          <a:xfrm>
            <a:off x="15633100" y="12970580"/>
            <a:ext cx="2764433" cy="44449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38" name="Rectángulo redondeado 37"/>
          <p:cNvSpPr/>
          <p:nvPr/>
        </p:nvSpPr>
        <p:spPr>
          <a:xfrm>
            <a:off x="15633100" y="11881459"/>
            <a:ext cx="2764433" cy="948347"/>
          </a:xfrm>
          <a:prstGeom prst="roundRect">
            <a:avLst/>
          </a:prstGeom>
          <a:gradFill>
            <a:gsLst>
              <a:gs pos="75000">
                <a:schemeClr val="accent6">
                  <a:lumMod val="50000"/>
                </a:schemeClr>
              </a:gs>
              <a:gs pos="41000">
                <a:schemeClr val="accent6">
                  <a:lumMod val="50000"/>
                </a:schemeClr>
              </a:gs>
              <a:gs pos="0">
                <a:schemeClr val="accent6">
                  <a:lumMod val="60000"/>
                  <a:lumOff val="40000"/>
                </a:schemeClr>
              </a:gs>
              <a:gs pos="61000">
                <a:schemeClr val="accent6">
                  <a:lumMod val="50000"/>
                </a:schemeClr>
              </a:gs>
              <a:gs pos="100000">
                <a:schemeClr val="accent6">
                  <a:lumMod val="60000"/>
                  <a:lumOff val="40000"/>
                </a:schemeClr>
              </a:gs>
            </a:gsLst>
            <a:lin ang="5400000" scaled="0"/>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2016</a:t>
            </a:r>
          </a:p>
        </p:txBody>
      </p:sp>
      <p:sp>
        <p:nvSpPr>
          <p:cNvPr id="40" name="Rectángulo 39"/>
          <p:cNvSpPr/>
          <p:nvPr/>
        </p:nvSpPr>
        <p:spPr>
          <a:xfrm rot="10800000">
            <a:off x="16756424" y="4653653"/>
            <a:ext cx="3126522" cy="41478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endParaRPr lang="es-MX" dirty="0">
              <a:solidFill>
                <a:schemeClr val="tx1"/>
              </a:solidFill>
            </a:endParaRPr>
          </a:p>
        </p:txBody>
      </p:sp>
      <p:sp>
        <p:nvSpPr>
          <p:cNvPr id="41" name="Rectángulo redondeado 40"/>
          <p:cNvSpPr/>
          <p:nvPr/>
        </p:nvSpPr>
        <p:spPr>
          <a:xfrm>
            <a:off x="16756424" y="8911128"/>
            <a:ext cx="3125770" cy="970801"/>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2016</a:t>
            </a:r>
          </a:p>
        </p:txBody>
      </p:sp>
      <p:sp>
        <p:nvSpPr>
          <p:cNvPr id="46" name="CuadroTexto 45"/>
          <p:cNvSpPr txBox="1"/>
          <p:nvPr/>
        </p:nvSpPr>
        <p:spPr>
          <a:xfrm>
            <a:off x="6646502" y="14492434"/>
            <a:ext cx="3501614" cy="725348"/>
          </a:xfrm>
          <a:prstGeom prst="rect">
            <a:avLst/>
          </a:prstGeom>
          <a:noFill/>
          <a:ln>
            <a:noFill/>
          </a:ln>
        </p:spPr>
        <p:txBody>
          <a:bodyPr wrap="square" lIns="246882" tIns="123441" rIns="246882" bIns="123441" rtlCol="0">
            <a:spAutoFit/>
          </a:bodyPr>
          <a:lstStyle/>
          <a:p>
            <a:pPr algn="ctr"/>
            <a:r>
              <a:rPr lang="es-MX" sz="3100" b="1" dirty="0">
                <a:solidFill>
                  <a:schemeClr val="bg1"/>
                </a:solidFill>
              </a:rPr>
              <a:t>COSO II</a:t>
            </a:r>
          </a:p>
        </p:txBody>
      </p:sp>
      <p:sp>
        <p:nvSpPr>
          <p:cNvPr id="47" name="CuadroTexto 46"/>
          <p:cNvSpPr txBox="1"/>
          <p:nvPr/>
        </p:nvSpPr>
        <p:spPr>
          <a:xfrm>
            <a:off x="8050658" y="6237831"/>
            <a:ext cx="3501614" cy="1780584"/>
          </a:xfrm>
          <a:prstGeom prst="rect">
            <a:avLst/>
          </a:prstGeom>
          <a:noFill/>
          <a:ln>
            <a:noFill/>
          </a:ln>
        </p:spPr>
        <p:txBody>
          <a:bodyPr wrap="square" lIns="246882" tIns="123441" rIns="246882" bIns="123441" rtlCol="0">
            <a:spAutoFit/>
          </a:bodyPr>
          <a:lstStyle/>
          <a:p>
            <a:pPr algn="ctr"/>
            <a:r>
              <a:rPr lang="es-MX" sz="3200" b="1" dirty="0">
                <a:solidFill>
                  <a:schemeClr val="bg1"/>
                </a:solidFill>
                <a:latin typeface="Arial" pitchFamily="34" charset="0"/>
                <a:cs typeface="Arial" pitchFamily="34" charset="0"/>
              </a:rPr>
              <a:t>Crisis Financiera </a:t>
            </a:r>
          </a:p>
          <a:p>
            <a:pPr algn="ctr"/>
            <a:r>
              <a:rPr lang="es-MX" sz="3200" b="1" dirty="0">
                <a:solidFill>
                  <a:schemeClr val="bg1"/>
                </a:solidFill>
                <a:latin typeface="Arial" pitchFamily="34" charset="0"/>
                <a:cs typeface="Arial" pitchFamily="34" charset="0"/>
              </a:rPr>
              <a:t>EUA</a:t>
            </a:r>
          </a:p>
        </p:txBody>
      </p:sp>
      <p:sp>
        <p:nvSpPr>
          <p:cNvPr id="48" name="CuadroTexto 47"/>
          <p:cNvSpPr txBox="1"/>
          <p:nvPr/>
        </p:nvSpPr>
        <p:spPr>
          <a:xfrm>
            <a:off x="9267593" y="13762667"/>
            <a:ext cx="3501614" cy="1732973"/>
          </a:xfrm>
          <a:prstGeom prst="rect">
            <a:avLst/>
          </a:prstGeom>
          <a:noFill/>
          <a:ln>
            <a:noFill/>
          </a:ln>
        </p:spPr>
        <p:txBody>
          <a:bodyPr wrap="square" lIns="246882" tIns="123441" rIns="246882" bIns="123441" rtlCol="0">
            <a:spAutoFit/>
          </a:bodyPr>
          <a:lstStyle/>
          <a:p>
            <a:pPr algn="ctr"/>
            <a:r>
              <a:rPr lang="es-MX" sz="3100" b="1" dirty="0">
                <a:solidFill>
                  <a:schemeClr val="bg1"/>
                </a:solidFill>
              </a:rPr>
              <a:t>1ra Emisión </a:t>
            </a:r>
          </a:p>
          <a:p>
            <a:pPr algn="ctr"/>
            <a:r>
              <a:rPr lang="es-MX" sz="3100" b="1" dirty="0">
                <a:solidFill>
                  <a:schemeClr val="bg1"/>
                </a:solidFill>
              </a:rPr>
              <a:t>NGCI</a:t>
            </a:r>
          </a:p>
          <a:p>
            <a:pPr algn="ctr"/>
            <a:r>
              <a:rPr lang="es-MX" sz="3100" b="1" dirty="0">
                <a:solidFill>
                  <a:schemeClr val="bg1"/>
                </a:solidFill>
              </a:rPr>
              <a:t>(SFP)</a:t>
            </a:r>
          </a:p>
        </p:txBody>
      </p:sp>
      <p:sp>
        <p:nvSpPr>
          <p:cNvPr id="49" name="CuadroTexto 48"/>
          <p:cNvSpPr txBox="1"/>
          <p:nvPr/>
        </p:nvSpPr>
        <p:spPr>
          <a:xfrm>
            <a:off x="10765360" y="7029920"/>
            <a:ext cx="3501614" cy="725348"/>
          </a:xfrm>
          <a:prstGeom prst="rect">
            <a:avLst/>
          </a:prstGeom>
          <a:noFill/>
          <a:ln>
            <a:noFill/>
          </a:ln>
        </p:spPr>
        <p:txBody>
          <a:bodyPr wrap="square" lIns="246882" tIns="123441" rIns="246882" bIns="123441" rtlCol="0">
            <a:spAutoFit/>
          </a:bodyPr>
          <a:lstStyle/>
          <a:p>
            <a:pPr algn="ctr"/>
            <a:r>
              <a:rPr lang="en-US" sz="3100" b="1" dirty="0">
                <a:solidFill>
                  <a:schemeClr val="bg1"/>
                </a:solidFill>
              </a:rPr>
              <a:t>COSO III</a:t>
            </a:r>
            <a:endParaRPr lang="es-MX" sz="3100" b="1" dirty="0">
              <a:solidFill>
                <a:schemeClr val="bg1"/>
              </a:solidFill>
            </a:endParaRPr>
          </a:p>
        </p:txBody>
      </p:sp>
      <p:sp>
        <p:nvSpPr>
          <p:cNvPr id="50" name="CuadroTexto 49"/>
          <p:cNvSpPr txBox="1"/>
          <p:nvPr/>
        </p:nvSpPr>
        <p:spPr>
          <a:xfrm>
            <a:off x="12169516" y="13646133"/>
            <a:ext cx="4004690" cy="2195766"/>
          </a:xfrm>
          <a:prstGeom prst="rect">
            <a:avLst/>
          </a:prstGeom>
          <a:noFill/>
          <a:ln>
            <a:noFill/>
          </a:ln>
        </p:spPr>
        <p:txBody>
          <a:bodyPr wrap="square" lIns="246882" tIns="123441" rIns="246882" bIns="123441" rtlCol="0">
            <a:spAutoFit/>
          </a:bodyPr>
          <a:lstStyle/>
          <a:p>
            <a:pPr algn="ctr"/>
            <a:r>
              <a:rPr lang="es-MX" sz="3100" b="1" dirty="0">
                <a:solidFill>
                  <a:schemeClr val="bg1"/>
                </a:solidFill>
              </a:rPr>
              <a:t>Actualización </a:t>
            </a:r>
          </a:p>
          <a:p>
            <a:pPr algn="ctr"/>
            <a:r>
              <a:rPr lang="es-MX" sz="3100" b="1" dirty="0">
                <a:solidFill>
                  <a:schemeClr val="bg1"/>
                </a:solidFill>
              </a:rPr>
              <a:t>de las </a:t>
            </a:r>
          </a:p>
          <a:p>
            <a:pPr algn="ctr"/>
            <a:r>
              <a:rPr lang="es-MX" sz="3100" b="1" dirty="0">
                <a:solidFill>
                  <a:schemeClr val="bg1"/>
                </a:solidFill>
              </a:rPr>
              <a:t>NGCI</a:t>
            </a:r>
          </a:p>
          <a:p>
            <a:pPr algn="ctr"/>
            <a:r>
              <a:rPr lang="es-MX" sz="3100" b="1" dirty="0">
                <a:solidFill>
                  <a:schemeClr val="bg1"/>
                </a:solidFill>
              </a:rPr>
              <a:t>(SFP)</a:t>
            </a:r>
          </a:p>
        </p:txBody>
      </p:sp>
      <p:sp>
        <p:nvSpPr>
          <p:cNvPr id="51" name="CuadroTexto 50"/>
          <p:cNvSpPr txBox="1"/>
          <p:nvPr/>
        </p:nvSpPr>
        <p:spPr>
          <a:xfrm>
            <a:off x="13535643" y="5940798"/>
            <a:ext cx="3501614" cy="2542331"/>
          </a:xfrm>
          <a:prstGeom prst="rect">
            <a:avLst/>
          </a:prstGeom>
          <a:noFill/>
          <a:ln>
            <a:noFill/>
          </a:ln>
        </p:spPr>
        <p:txBody>
          <a:bodyPr wrap="square" lIns="246882" tIns="123441" rIns="246882" bIns="123441" rtlCol="0">
            <a:spAutoFit/>
          </a:bodyPr>
          <a:lstStyle/>
          <a:p>
            <a:pPr algn="ctr"/>
            <a:r>
              <a:rPr lang="en-US" sz="2400" b="1" dirty="0">
                <a:solidFill>
                  <a:schemeClr val="bg1"/>
                </a:solidFill>
              </a:rPr>
              <a:t>MARCO INTEGRADO </a:t>
            </a:r>
          </a:p>
          <a:p>
            <a:pPr algn="ctr"/>
            <a:r>
              <a:rPr lang="en-US" sz="2400" b="1" dirty="0">
                <a:solidFill>
                  <a:schemeClr val="bg1"/>
                </a:solidFill>
              </a:rPr>
              <a:t>DE CONTROL INTERNO </a:t>
            </a:r>
          </a:p>
          <a:p>
            <a:pPr algn="ctr"/>
            <a:r>
              <a:rPr lang="en-US" sz="2400" b="1" dirty="0">
                <a:solidFill>
                  <a:schemeClr val="bg1"/>
                </a:solidFill>
              </a:rPr>
              <a:t>MICI</a:t>
            </a:r>
          </a:p>
          <a:p>
            <a:pPr algn="ctr"/>
            <a:r>
              <a:rPr lang="en-US" sz="2400" b="1" dirty="0">
                <a:solidFill>
                  <a:schemeClr val="bg1"/>
                </a:solidFill>
              </a:rPr>
              <a:t>(SNF)</a:t>
            </a:r>
            <a:endParaRPr lang="es-MX" sz="2400" b="1" dirty="0">
              <a:solidFill>
                <a:schemeClr val="bg1"/>
              </a:solidFill>
            </a:endParaRPr>
          </a:p>
        </p:txBody>
      </p:sp>
      <p:sp>
        <p:nvSpPr>
          <p:cNvPr id="52" name="CuadroTexto 51"/>
          <p:cNvSpPr txBox="1"/>
          <p:nvPr/>
        </p:nvSpPr>
        <p:spPr>
          <a:xfrm>
            <a:off x="16288373" y="6703627"/>
            <a:ext cx="4004690" cy="1732973"/>
          </a:xfrm>
          <a:prstGeom prst="rect">
            <a:avLst/>
          </a:prstGeom>
          <a:noFill/>
          <a:ln>
            <a:noFill/>
          </a:ln>
        </p:spPr>
        <p:txBody>
          <a:bodyPr wrap="square" lIns="246882" tIns="123441" rIns="246882" bIns="123441" rtlCol="0">
            <a:spAutoFit/>
          </a:bodyPr>
          <a:lstStyle/>
          <a:p>
            <a:pPr algn="ctr"/>
            <a:r>
              <a:rPr lang="es-MX" sz="3100" b="1" dirty="0">
                <a:solidFill>
                  <a:schemeClr val="bg1"/>
                </a:solidFill>
              </a:rPr>
              <a:t>Manual Administrativo Control Interno</a:t>
            </a:r>
          </a:p>
        </p:txBody>
      </p:sp>
      <p:sp>
        <p:nvSpPr>
          <p:cNvPr id="53" name="CuadroTexto 52"/>
          <p:cNvSpPr txBox="1"/>
          <p:nvPr/>
        </p:nvSpPr>
        <p:spPr>
          <a:xfrm>
            <a:off x="15445880" y="14102657"/>
            <a:ext cx="3501614" cy="1244187"/>
          </a:xfrm>
          <a:prstGeom prst="rect">
            <a:avLst/>
          </a:prstGeom>
          <a:noFill/>
          <a:ln>
            <a:noFill/>
          </a:ln>
        </p:spPr>
        <p:txBody>
          <a:bodyPr wrap="square" lIns="246882" tIns="123441" rIns="246882" bIns="123441" rtlCol="0">
            <a:spAutoFit/>
          </a:bodyPr>
          <a:lstStyle/>
          <a:p>
            <a:pPr algn="ctr"/>
            <a:r>
              <a:rPr lang="es-MX" sz="3100" b="1" dirty="0">
                <a:solidFill>
                  <a:schemeClr val="bg1"/>
                </a:solidFill>
              </a:rPr>
              <a:t>MEMICI</a:t>
            </a:r>
          </a:p>
          <a:p>
            <a:pPr algn="ctr"/>
            <a:r>
              <a:rPr lang="es-MX" sz="3100" b="1" dirty="0">
                <a:solidFill>
                  <a:schemeClr val="bg1"/>
                </a:solidFill>
              </a:rPr>
              <a:t>(SFP)</a:t>
            </a:r>
          </a:p>
        </p:txBody>
      </p:sp>
      <p:sp>
        <p:nvSpPr>
          <p:cNvPr id="44" name="Rectángulo redondeado 40"/>
          <p:cNvSpPr/>
          <p:nvPr/>
        </p:nvSpPr>
        <p:spPr>
          <a:xfrm>
            <a:off x="18953342" y="12494834"/>
            <a:ext cx="2858044" cy="970801"/>
          </a:xfrm>
          <a:prstGeom prst="roundRect">
            <a:avLst/>
          </a:prstGeom>
          <a:gradFill>
            <a:gsLst>
              <a:gs pos="0">
                <a:schemeClr val="tx2">
                  <a:lumMod val="60000"/>
                  <a:lumOff val="40000"/>
                </a:schemeClr>
              </a:gs>
              <a:gs pos="61000">
                <a:schemeClr val="tx2">
                  <a:lumMod val="50000"/>
                </a:schemeClr>
              </a:gs>
              <a:gs pos="100000">
                <a:schemeClr val="tx2">
                  <a:lumMod val="75000"/>
                </a:schemeClr>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sz="3100" b="1" dirty="0"/>
              <a:t>2017</a:t>
            </a:r>
          </a:p>
        </p:txBody>
      </p:sp>
      <p:sp>
        <p:nvSpPr>
          <p:cNvPr id="54" name="Rectángulo 36"/>
          <p:cNvSpPr/>
          <p:nvPr/>
        </p:nvSpPr>
        <p:spPr>
          <a:xfrm>
            <a:off x="19003075" y="13674229"/>
            <a:ext cx="2764433" cy="44449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6882" tIns="123441" rIns="246882" bIns="123441" rtlCol="0" anchor="ctr"/>
          <a:lstStyle/>
          <a:p>
            <a:pPr algn="ctr"/>
            <a:r>
              <a:rPr lang="es-MX" b="1" dirty="0" smtClean="0">
                <a:solidFill>
                  <a:schemeClr val="bg1"/>
                </a:solidFill>
              </a:rPr>
              <a:t>Acuerdos</a:t>
            </a:r>
          </a:p>
          <a:p>
            <a:pPr algn="ctr"/>
            <a:r>
              <a:rPr lang="es-MX" b="1" dirty="0" smtClean="0">
                <a:solidFill>
                  <a:schemeClr val="bg1"/>
                </a:solidFill>
              </a:rPr>
              <a:t>Estatales</a:t>
            </a:r>
          </a:p>
          <a:p>
            <a:pPr algn="ctr"/>
            <a:r>
              <a:rPr lang="es-MX" b="1" dirty="0" smtClean="0">
                <a:solidFill>
                  <a:schemeClr val="bg1"/>
                </a:solidFill>
              </a:rPr>
              <a:t>SCII</a:t>
            </a:r>
            <a:endParaRPr lang="es-MX" b="1" dirty="0">
              <a:solidFill>
                <a:schemeClr val="bg1"/>
              </a:solidFill>
            </a:endParaRPr>
          </a:p>
        </p:txBody>
      </p:sp>
    </p:spTree>
    <p:extLst>
      <p:ext uri="{BB962C8B-B14F-4D97-AF65-F5344CB8AC3E}">
        <p14:creationId xmlns:p14="http://schemas.microsoft.com/office/powerpoint/2010/main" val="24330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ángulo 54"/>
          <p:cNvSpPr/>
          <p:nvPr/>
        </p:nvSpPr>
        <p:spPr>
          <a:xfrm>
            <a:off x="1" y="1"/>
            <a:ext cx="23402925" cy="19802475"/>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46858" tIns="123428" rIns="246858" bIns="123428" rtlCol="0" anchor="ctr"/>
          <a:lstStyle/>
          <a:p>
            <a:pPr algn="ctr"/>
            <a:endParaRPr lang="es-MX" dirty="0"/>
          </a:p>
        </p:txBody>
      </p:sp>
      <p:cxnSp>
        <p:nvCxnSpPr>
          <p:cNvPr id="8" name="Conector recto 7"/>
          <p:cNvCxnSpPr/>
          <p:nvPr/>
        </p:nvCxnSpPr>
        <p:spPr>
          <a:xfrm>
            <a:off x="33021" y="2063043"/>
            <a:ext cx="15722942"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Título 12"/>
          <p:cNvSpPr>
            <a:spLocks noGrp="1"/>
          </p:cNvSpPr>
          <p:nvPr>
            <p:ph type="ctrTitle" idx="4294967295"/>
          </p:nvPr>
        </p:nvSpPr>
        <p:spPr>
          <a:xfrm>
            <a:off x="1092284" y="-56439"/>
            <a:ext cx="15722943" cy="2118934"/>
          </a:xfrm>
        </p:spPr>
        <p:txBody>
          <a:bodyPr/>
          <a:lstStyle/>
          <a:p>
            <a:r>
              <a:rPr lang="es-MX" sz="8200" dirty="0">
                <a:latin typeface="Arial" pitchFamily="34" charset="0"/>
                <a:cs typeface="Arial" pitchFamily="34" charset="0"/>
              </a:rPr>
              <a:t>Antecedentes COSO</a:t>
            </a:r>
          </a:p>
        </p:txBody>
      </p:sp>
      <p:pic>
        <p:nvPicPr>
          <p:cNvPr id="19" name="Picture 12" descr="Resultado de imagen para coso ii españ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1668" y="8072487"/>
            <a:ext cx="6798134" cy="759967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rotWithShape="1">
          <a:blip r:embed="rId4"/>
          <a:srcRect l="3113" t="7729" r="2710" b="3196"/>
          <a:stretch/>
        </p:blipFill>
        <p:spPr>
          <a:xfrm>
            <a:off x="8568441" y="8317063"/>
            <a:ext cx="6817200" cy="7356799"/>
          </a:xfrm>
          <a:prstGeom prst="rect">
            <a:avLst/>
          </a:prstGeom>
        </p:spPr>
      </p:pic>
      <p:sp>
        <p:nvSpPr>
          <p:cNvPr id="23" name="Rectángulo 22"/>
          <p:cNvSpPr/>
          <p:nvPr/>
        </p:nvSpPr>
        <p:spPr>
          <a:xfrm>
            <a:off x="1491657" y="16579077"/>
            <a:ext cx="20194915" cy="1726594"/>
          </a:xfrm>
          <a:prstGeom prst="rect">
            <a:avLst/>
          </a:prstGeom>
        </p:spPr>
        <p:txBody>
          <a:bodyPr wrap="square" lIns="246858" tIns="123428" rIns="246858" bIns="123428">
            <a:spAutoFit/>
          </a:bodyPr>
          <a:lstStyle/>
          <a:p>
            <a:pPr algn="just"/>
            <a:r>
              <a:rPr lang="es-MX" sz="4800" dirty="0">
                <a:latin typeface="Arial Narrow" pitchFamily="34" charset="0"/>
                <a:cs typeface="Arial" panose="020B0604020202020204" pitchFamily="34" charset="0"/>
              </a:rPr>
              <a:t>El </a:t>
            </a:r>
            <a:r>
              <a:rPr lang="es-MX" sz="4800" b="1" dirty="0">
                <a:latin typeface="Arial Narrow" pitchFamily="34" charset="0"/>
                <a:cs typeface="Arial" panose="020B0604020202020204" pitchFamily="34" charset="0"/>
              </a:rPr>
              <a:t>Marco COSO III</a:t>
            </a:r>
            <a:r>
              <a:rPr lang="es-MX" sz="4800" dirty="0">
                <a:latin typeface="Arial Narrow" pitchFamily="34" charset="0"/>
                <a:cs typeface="Arial" panose="020B0604020202020204" pitchFamily="34" charset="0"/>
              </a:rPr>
              <a:t> extiende los objetivos de reporte más allá de los informes financieros externos, a los de carácter interno y a los no financieros tanto externos como internos. </a:t>
            </a:r>
          </a:p>
        </p:txBody>
      </p:sp>
      <p:pic>
        <p:nvPicPr>
          <p:cNvPr id="3" name="Imagen 2"/>
          <p:cNvPicPr>
            <a:picLocks noChangeAspect="1"/>
          </p:cNvPicPr>
          <p:nvPr/>
        </p:nvPicPr>
        <p:blipFill rotWithShape="1">
          <a:blip r:embed="rId5"/>
          <a:srcRect l="5394" t="26552" r="27086"/>
          <a:stretch/>
        </p:blipFill>
        <p:spPr>
          <a:xfrm>
            <a:off x="433956" y="7930721"/>
            <a:ext cx="7912256" cy="8194065"/>
          </a:xfrm>
          <a:prstGeom prst="rect">
            <a:avLst/>
          </a:prstGeom>
        </p:spPr>
      </p:pic>
      <p:graphicFrame>
        <p:nvGraphicFramePr>
          <p:cNvPr id="35" name="Diagrama 34"/>
          <p:cNvGraphicFramePr/>
          <p:nvPr>
            <p:extLst>
              <p:ext uri="{D42A27DB-BD31-4B8C-83A1-F6EECF244321}">
                <p14:modId xmlns:p14="http://schemas.microsoft.com/office/powerpoint/2010/main" val="1472470360"/>
              </p:ext>
            </p:extLst>
          </p:nvPr>
        </p:nvGraphicFramePr>
        <p:xfrm>
          <a:off x="950806" y="2572405"/>
          <a:ext cx="21567858" cy="42099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8" name="CuadroTexto 37"/>
          <p:cNvSpPr txBox="1"/>
          <p:nvPr/>
        </p:nvSpPr>
        <p:spPr>
          <a:xfrm rot="5245530">
            <a:off x="6277585" y="10348837"/>
            <a:ext cx="4015198" cy="781016"/>
          </a:xfrm>
          <a:prstGeom prst="rect">
            <a:avLst/>
          </a:prstGeom>
          <a:noFill/>
          <a:ln>
            <a:noFill/>
          </a:ln>
        </p:spPr>
        <p:txBody>
          <a:bodyPr wrap="square" lIns="246858" tIns="123428" rIns="246858" bIns="123428" rtlCol="0">
            <a:spAutoFit/>
          </a:bodyPr>
          <a:lstStyle/>
          <a:p>
            <a:r>
              <a:rPr lang="es-MX" sz="3500" b="1" dirty="0"/>
              <a:t>Actividad 1 </a:t>
            </a:r>
          </a:p>
        </p:txBody>
      </p:sp>
      <p:grpSp>
        <p:nvGrpSpPr>
          <p:cNvPr id="7" name="Grupo 6"/>
          <p:cNvGrpSpPr/>
          <p:nvPr/>
        </p:nvGrpSpPr>
        <p:grpSpPr>
          <a:xfrm>
            <a:off x="393045" y="6087584"/>
            <a:ext cx="7760728" cy="8270134"/>
            <a:chOff x="153570" y="2108253"/>
            <a:chExt cx="3032275" cy="2864116"/>
          </a:xfrm>
        </p:grpSpPr>
        <p:sp>
          <p:nvSpPr>
            <p:cNvPr id="5" name="CuadroTexto 4"/>
            <p:cNvSpPr txBox="1"/>
            <p:nvPr/>
          </p:nvSpPr>
          <p:spPr>
            <a:xfrm rot="18917101">
              <a:off x="153570" y="2685994"/>
              <a:ext cx="1500130" cy="222771"/>
            </a:xfrm>
            <a:prstGeom prst="rect">
              <a:avLst/>
            </a:prstGeom>
            <a:noFill/>
            <a:ln>
              <a:noFill/>
            </a:ln>
          </p:spPr>
          <p:txBody>
            <a:bodyPr wrap="square" rtlCol="0">
              <a:spAutoFit/>
            </a:bodyPr>
            <a:lstStyle/>
            <a:p>
              <a:r>
                <a:rPr lang="es-MX" sz="3500" b="1" dirty="0"/>
                <a:t>Operaciones</a:t>
              </a:r>
            </a:p>
          </p:txBody>
        </p:sp>
        <p:sp>
          <p:nvSpPr>
            <p:cNvPr id="36" name="CuadroTexto 35"/>
            <p:cNvSpPr txBox="1"/>
            <p:nvPr/>
          </p:nvSpPr>
          <p:spPr>
            <a:xfrm rot="18591199">
              <a:off x="1248550" y="2511476"/>
              <a:ext cx="1118569" cy="456967"/>
            </a:xfrm>
            <a:prstGeom prst="rect">
              <a:avLst/>
            </a:prstGeom>
            <a:noFill/>
            <a:ln>
              <a:noFill/>
            </a:ln>
          </p:spPr>
          <p:txBody>
            <a:bodyPr wrap="square" rtlCol="0">
              <a:spAutoFit/>
            </a:bodyPr>
            <a:lstStyle/>
            <a:p>
              <a:r>
                <a:rPr lang="es-MX" sz="3500" b="1" dirty="0"/>
                <a:t>Informe </a:t>
              </a:r>
            </a:p>
            <a:p>
              <a:r>
                <a:rPr lang="es-MX" sz="3500" b="1" dirty="0"/>
                <a:t>Financiero</a:t>
              </a:r>
            </a:p>
          </p:txBody>
        </p:sp>
        <p:sp>
          <p:nvSpPr>
            <p:cNvPr id="37" name="CuadroTexto 36"/>
            <p:cNvSpPr txBox="1"/>
            <p:nvPr/>
          </p:nvSpPr>
          <p:spPr>
            <a:xfrm rot="18853662">
              <a:off x="1863592" y="2677592"/>
              <a:ext cx="1390545" cy="251867"/>
            </a:xfrm>
            <a:prstGeom prst="rect">
              <a:avLst/>
            </a:prstGeom>
            <a:noFill/>
            <a:ln>
              <a:noFill/>
            </a:ln>
          </p:spPr>
          <p:txBody>
            <a:bodyPr wrap="square" rtlCol="0">
              <a:spAutoFit/>
            </a:bodyPr>
            <a:lstStyle/>
            <a:p>
              <a:r>
                <a:rPr lang="es-MX" sz="3500" b="1" dirty="0"/>
                <a:t>Cumplimiento </a:t>
              </a:r>
            </a:p>
          </p:txBody>
        </p:sp>
        <p:sp>
          <p:nvSpPr>
            <p:cNvPr id="39" name="CuadroTexto 38"/>
            <p:cNvSpPr txBox="1"/>
            <p:nvPr/>
          </p:nvSpPr>
          <p:spPr>
            <a:xfrm rot="5245530">
              <a:off x="2364639" y="3832222"/>
              <a:ext cx="1390545" cy="251867"/>
            </a:xfrm>
            <a:prstGeom prst="rect">
              <a:avLst/>
            </a:prstGeom>
            <a:noFill/>
            <a:ln>
              <a:noFill/>
            </a:ln>
          </p:spPr>
          <p:txBody>
            <a:bodyPr wrap="square" rtlCol="0">
              <a:spAutoFit/>
            </a:bodyPr>
            <a:lstStyle/>
            <a:p>
              <a:r>
                <a:rPr lang="es-MX" sz="3500" b="1" dirty="0"/>
                <a:t>Actividad 2</a:t>
              </a:r>
            </a:p>
          </p:txBody>
        </p:sp>
        <p:sp>
          <p:nvSpPr>
            <p:cNvPr id="40" name="CuadroTexto 39"/>
            <p:cNvSpPr txBox="1"/>
            <p:nvPr/>
          </p:nvSpPr>
          <p:spPr>
            <a:xfrm rot="5245530">
              <a:off x="2211273" y="4059642"/>
              <a:ext cx="1390545" cy="251867"/>
            </a:xfrm>
            <a:prstGeom prst="rect">
              <a:avLst/>
            </a:prstGeom>
            <a:noFill/>
            <a:ln>
              <a:noFill/>
            </a:ln>
          </p:spPr>
          <p:txBody>
            <a:bodyPr wrap="square" rtlCol="0">
              <a:spAutoFit/>
            </a:bodyPr>
            <a:lstStyle/>
            <a:p>
              <a:r>
                <a:rPr lang="es-MX" sz="3500" b="1" dirty="0"/>
                <a:t>Unidad  A</a:t>
              </a:r>
            </a:p>
          </p:txBody>
        </p:sp>
        <p:sp>
          <p:nvSpPr>
            <p:cNvPr id="41" name="CuadroTexto 40"/>
            <p:cNvSpPr txBox="1"/>
            <p:nvPr/>
          </p:nvSpPr>
          <p:spPr>
            <a:xfrm rot="5245530">
              <a:off x="2063868" y="4151163"/>
              <a:ext cx="1390545" cy="251867"/>
            </a:xfrm>
            <a:prstGeom prst="rect">
              <a:avLst/>
            </a:prstGeom>
            <a:noFill/>
            <a:ln>
              <a:noFill/>
            </a:ln>
          </p:spPr>
          <p:txBody>
            <a:bodyPr wrap="square" rtlCol="0">
              <a:spAutoFit/>
            </a:bodyPr>
            <a:lstStyle/>
            <a:p>
              <a:r>
                <a:rPr lang="es-MX" sz="3500" b="1" dirty="0"/>
                <a:t>Unidad  B</a:t>
              </a:r>
            </a:p>
          </p:txBody>
        </p:sp>
      </p:grpSp>
    </p:spTree>
    <p:extLst>
      <p:ext uri="{BB962C8B-B14F-4D97-AF65-F5344CB8AC3E}">
        <p14:creationId xmlns:p14="http://schemas.microsoft.com/office/powerpoint/2010/main" val="900361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ángulo 54"/>
          <p:cNvSpPr/>
          <p:nvPr/>
        </p:nvSpPr>
        <p:spPr>
          <a:xfrm>
            <a:off x="1" y="1"/>
            <a:ext cx="23402925" cy="19802475"/>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46858" tIns="123428" rIns="246858" bIns="123428" rtlCol="0" anchor="ctr"/>
          <a:lstStyle/>
          <a:p>
            <a:pPr algn="ctr"/>
            <a:endParaRPr lang="es-MX" dirty="0"/>
          </a:p>
        </p:txBody>
      </p:sp>
      <p:cxnSp>
        <p:nvCxnSpPr>
          <p:cNvPr id="8" name="Conector recto 7"/>
          <p:cNvCxnSpPr/>
          <p:nvPr/>
        </p:nvCxnSpPr>
        <p:spPr>
          <a:xfrm>
            <a:off x="1075088" y="3677688"/>
            <a:ext cx="15722942"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Título 12"/>
          <p:cNvSpPr>
            <a:spLocks noGrp="1"/>
          </p:cNvSpPr>
          <p:nvPr>
            <p:ph type="ctrTitle" idx="4294967295"/>
          </p:nvPr>
        </p:nvSpPr>
        <p:spPr>
          <a:xfrm>
            <a:off x="1179097" y="1219289"/>
            <a:ext cx="15722943" cy="2118934"/>
          </a:xfrm>
        </p:spPr>
        <p:txBody>
          <a:bodyPr/>
          <a:lstStyle/>
          <a:p>
            <a:r>
              <a:rPr lang="es-MX" sz="8200" dirty="0">
                <a:latin typeface="Arial" pitchFamily="34" charset="0"/>
                <a:cs typeface="Arial" pitchFamily="34" charset="0"/>
              </a:rPr>
              <a:t>Antecedentes COSO</a:t>
            </a:r>
          </a:p>
        </p:txBody>
      </p:sp>
      <p:sp>
        <p:nvSpPr>
          <p:cNvPr id="23" name="Rectángulo 22"/>
          <p:cNvSpPr/>
          <p:nvPr/>
        </p:nvSpPr>
        <p:spPr>
          <a:xfrm>
            <a:off x="1491657" y="16239609"/>
            <a:ext cx="20194915" cy="1726594"/>
          </a:xfrm>
          <a:prstGeom prst="rect">
            <a:avLst/>
          </a:prstGeom>
        </p:spPr>
        <p:txBody>
          <a:bodyPr wrap="square" lIns="246858" tIns="123428" rIns="246858" bIns="123428">
            <a:spAutoFit/>
          </a:bodyPr>
          <a:lstStyle/>
          <a:p>
            <a:pPr algn="just"/>
            <a:r>
              <a:rPr lang="es-MX" sz="4800" dirty="0">
                <a:latin typeface="Arial Narrow" pitchFamily="34" charset="0"/>
                <a:cs typeface="Arial" panose="020B0604020202020204" pitchFamily="34" charset="0"/>
              </a:rPr>
              <a:t>El </a:t>
            </a:r>
            <a:r>
              <a:rPr lang="es-MX" sz="4800" b="1" dirty="0">
                <a:latin typeface="Arial Narrow" pitchFamily="34" charset="0"/>
                <a:cs typeface="Arial" panose="020B0604020202020204" pitchFamily="34" charset="0"/>
              </a:rPr>
              <a:t>Marco COSO III</a:t>
            </a:r>
            <a:r>
              <a:rPr lang="es-MX" sz="4800" dirty="0">
                <a:latin typeface="Arial Narrow" pitchFamily="34" charset="0"/>
                <a:cs typeface="Arial" panose="020B0604020202020204" pitchFamily="34" charset="0"/>
              </a:rPr>
              <a:t> extiende los objetivos de reporte más allá de los informes financieros externos, a los de carácter interno y a los no financieros tanto externos como internos. </a:t>
            </a:r>
          </a:p>
        </p:txBody>
      </p:sp>
      <p:pic>
        <p:nvPicPr>
          <p:cNvPr id="18" name="3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504" y="3903999"/>
            <a:ext cx="16745860" cy="121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13</a:t>
            </a:fld>
            <a:endParaRPr lang="es-MX"/>
          </a:p>
        </p:txBody>
      </p:sp>
      <p:sp>
        <p:nvSpPr>
          <p:cNvPr id="12" name="11 Rectángulo"/>
          <p:cNvSpPr/>
          <p:nvPr/>
        </p:nvSpPr>
        <p:spPr>
          <a:xfrm>
            <a:off x="4811761" y="7405426"/>
            <a:ext cx="15418648" cy="4755144"/>
          </a:xfrm>
          <a:prstGeom prst="rect">
            <a:avLst/>
          </a:prstGeom>
        </p:spPr>
        <p:txBody>
          <a:bodyPr wrap="square" lIns="137157" tIns="68578" rIns="137157" bIns="68578">
            <a:spAutoFit/>
          </a:bodyPr>
          <a:lstStyle/>
          <a:p>
            <a:pPr algn="just"/>
            <a:r>
              <a:rPr lang="es-MX" sz="6000" dirty="0">
                <a:latin typeface="Arial Narrow" pitchFamily="34" charset="0"/>
                <a:ea typeface="Arial Unicode MS" pitchFamily="34" charset="-128"/>
                <a:cs typeface="Calibri" pitchFamily="34" charset="0"/>
              </a:rPr>
              <a:t>«Acuerdo por el que se emiten las Disposiciones y el Manual Administrativo de Aplicación General en Materia de Control Interno para el Estado de Sinaloa».</a:t>
            </a:r>
          </a:p>
          <a:p>
            <a:pPr algn="just"/>
            <a:endParaRPr lang="es-MX" sz="6000" dirty="0">
              <a:latin typeface="Arial Narrow" pitchFamily="34" charset="0"/>
              <a:ea typeface="Arial Unicode MS" pitchFamily="34" charset="-128"/>
              <a:cs typeface="Calibri" pitchFamily="34" charset="0"/>
            </a:endParaRPr>
          </a:p>
          <a:p>
            <a:pPr algn="just"/>
            <a:r>
              <a:rPr lang="es-MX" sz="6000" dirty="0">
                <a:latin typeface="Arial Narrow" pitchFamily="34" charset="0"/>
                <a:ea typeface="Arial Unicode MS" pitchFamily="34" charset="-128"/>
                <a:cs typeface="Calibri" pitchFamily="34" charset="0"/>
              </a:rPr>
              <a:t>POE del 11 de agosto 2017</a:t>
            </a:r>
          </a:p>
        </p:txBody>
      </p:sp>
      <p:cxnSp>
        <p:nvCxnSpPr>
          <p:cNvPr id="13" name="Conector recto 7"/>
          <p:cNvCxnSpPr/>
          <p:nvPr/>
        </p:nvCxnSpPr>
        <p:spPr>
          <a:xfrm>
            <a:off x="4732688" y="6619730"/>
            <a:ext cx="15418648"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4" name="Conector recto 7"/>
          <p:cNvCxnSpPr/>
          <p:nvPr/>
        </p:nvCxnSpPr>
        <p:spPr>
          <a:xfrm>
            <a:off x="4811761" y="13522211"/>
            <a:ext cx="15418648"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0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2</a:t>
            </a:fld>
            <a:endParaRPr lang="es-MX"/>
          </a:p>
        </p:txBody>
      </p:sp>
      <p:sp>
        <p:nvSpPr>
          <p:cNvPr id="4" name="3 CuadroTexto"/>
          <p:cNvSpPr txBox="1"/>
          <p:nvPr/>
        </p:nvSpPr>
        <p:spPr>
          <a:xfrm>
            <a:off x="3492550" y="2340397"/>
            <a:ext cx="16475431" cy="2577242"/>
          </a:xfrm>
          <a:prstGeom prst="rect">
            <a:avLst/>
          </a:prstGeom>
          <a:solidFill>
            <a:srgbClr val="0070C0">
              <a:alpha val="75000"/>
            </a:srgbClr>
          </a:solidFill>
          <a:effectLst>
            <a:outerShdw dist="533400" dir="2640000" sx="102000" sy="102000" algn="ctr" rotWithShape="0">
              <a:srgbClr val="00B050">
                <a:alpha val="43000"/>
              </a:srgbClr>
            </a:outerShdw>
          </a:effectLst>
        </p:spPr>
        <p:txBody>
          <a:bodyPr wrap="square" lIns="137157" tIns="68578" rIns="137157" bIns="68578" rtlCol="0">
            <a:spAutoFit/>
          </a:bodyPr>
          <a:lstStyle/>
          <a:p>
            <a:endParaRPr lang="es-MX" sz="6000" b="1" dirty="0">
              <a:solidFill>
                <a:schemeClr val="bg1"/>
              </a:solidFill>
              <a:latin typeface="Segoe UI Light" pitchFamily="34" charset="0"/>
              <a:cs typeface="Segoe UI Light" pitchFamily="34" charset="0"/>
            </a:endParaRPr>
          </a:p>
          <a:p>
            <a:pPr algn="ctr"/>
            <a:r>
              <a:rPr lang="es-MX" sz="6000" b="1" dirty="0">
                <a:solidFill>
                  <a:schemeClr val="bg1"/>
                </a:solidFill>
                <a:latin typeface="Arial Black" pitchFamily="34" charset="0"/>
                <a:cs typeface="Segoe UI Light" pitchFamily="34" charset="0"/>
              </a:rPr>
              <a:t>Qué es el CONTROL INTERNO </a:t>
            </a:r>
          </a:p>
          <a:p>
            <a:endParaRPr lang="es-MX" dirty="0"/>
          </a:p>
        </p:txBody>
      </p:sp>
      <p:sp>
        <p:nvSpPr>
          <p:cNvPr id="5" name="4 CuadroTexto"/>
          <p:cNvSpPr txBox="1"/>
          <p:nvPr/>
        </p:nvSpPr>
        <p:spPr>
          <a:xfrm>
            <a:off x="2790472" y="5940797"/>
            <a:ext cx="18632070" cy="12344531"/>
          </a:xfrm>
          <a:prstGeom prst="rect">
            <a:avLst/>
          </a:prstGeom>
          <a:noFill/>
        </p:spPr>
        <p:txBody>
          <a:bodyPr wrap="square" lIns="137157" tIns="68578" rIns="137157" bIns="68578" rtlCol="0">
            <a:spAutoFit/>
          </a:bodyPr>
          <a:lstStyle/>
          <a:p>
            <a:pPr algn="just"/>
            <a:r>
              <a:rPr lang="es-MX" sz="4300" dirty="0">
                <a:latin typeface="Segoe UI Light" pitchFamily="34" charset="0"/>
                <a:cs typeface="Segoe UI Light" pitchFamily="34" charset="0"/>
              </a:rPr>
              <a:t>En México, de acuerdo con lo establecido en el Marco Integrado de Control Interno (MICI) (1), el control interno </a:t>
            </a:r>
            <a:r>
              <a:rPr lang="es-MX" sz="4400" b="1" dirty="0">
                <a:solidFill>
                  <a:srgbClr val="FF0000"/>
                </a:solidFill>
                <a:latin typeface="Segoe UI Light" pitchFamily="34" charset="0"/>
                <a:cs typeface="Segoe UI Light" pitchFamily="34" charset="0"/>
              </a:rPr>
              <a:t>es un proceso</a:t>
            </a:r>
            <a:r>
              <a:rPr lang="es-MX" sz="4400" b="1" dirty="0">
                <a:latin typeface="Segoe UI Light" pitchFamily="34" charset="0"/>
                <a:cs typeface="Segoe UI Light" pitchFamily="34" charset="0"/>
              </a:rPr>
              <a:t> </a:t>
            </a:r>
            <a:r>
              <a:rPr lang="es-MX" sz="4300" dirty="0">
                <a:latin typeface="Segoe UI Light" pitchFamily="34" charset="0"/>
                <a:cs typeface="Segoe UI Light" pitchFamily="34" charset="0"/>
              </a:rPr>
              <a:t> (aplicable a instituciones públicas y privadas) efectuado por el </a:t>
            </a:r>
            <a:r>
              <a:rPr lang="es-MX" sz="4300" dirty="0" err="1">
                <a:latin typeface="Segoe UI Light" pitchFamily="34" charset="0"/>
                <a:cs typeface="Segoe UI Light" pitchFamily="34" charset="0"/>
              </a:rPr>
              <a:t>Organo</a:t>
            </a:r>
            <a:r>
              <a:rPr lang="es-MX" sz="4300" dirty="0">
                <a:latin typeface="Segoe UI Light" pitchFamily="34" charset="0"/>
                <a:cs typeface="Segoe UI Light" pitchFamily="34" charset="0"/>
              </a:rPr>
              <a:t> de Gobierno, el Titular, la Administración y los demás servidores públicos de una institución, con objeto de proporcionar una seguridad razonable sobre la consecución de los objetivos institucionales,  identificados con las siguientes categorías:</a:t>
            </a:r>
          </a:p>
          <a:p>
            <a:pPr algn="just"/>
            <a:endParaRPr lang="es-MX" sz="4300" dirty="0">
              <a:latin typeface="Segoe UI Light" pitchFamily="34" charset="0"/>
              <a:cs typeface="Segoe UI Light" pitchFamily="34" charset="0"/>
            </a:endParaRPr>
          </a:p>
          <a:p>
            <a:pPr marL="761979" indent="-761979" algn="just">
              <a:buFont typeface="Wingdings" pitchFamily="2" charset="2"/>
              <a:buChar char="§"/>
            </a:pPr>
            <a:r>
              <a:rPr lang="es-MX" sz="4300" dirty="0">
                <a:latin typeface="Segoe UI Light" pitchFamily="34" charset="0"/>
                <a:cs typeface="Segoe UI Light" pitchFamily="34" charset="0"/>
              </a:rPr>
              <a:t>Efectividad y eficiencia en las operaciones, que permiten lograr los objetivos institucionales básicos de rentabilidad social, rendimiento y protección de los activos. </a:t>
            </a:r>
          </a:p>
          <a:p>
            <a:pPr marL="761979" indent="-761979" algn="just">
              <a:buFont typeface="Wingdings" pitchFamily="2" charset="2"/>
              <a:buChar char="§"/>
            </a:pPr>
            <a:r>
              <a:rPr lang="es-MX" sz="4300" dirty="0">
                <a:latin typeface="Segoe UI Light" pitchFamily="34" charset="0"/>
                <a:cs typeface="Segoe UI Light" pitchFamily="34" charset="0"/>
              </a:rPr>
              <a:t>Confiabilidad de la información financiera y no financiera, vinculados con la formulación y publicación de estados financieros confiables y demás informes relacionados con la operación de la institución.</a:t>
            </a:r>
          </a:p>
          <a:p>
            <a:pPr marL="761979" indent="-761979" algn="just">
              <a:buFont typeface="Wingdings" pitchFamily="2" charset="2"/>
              <a:buChar char="§"/>
            </a:pPr>
            <a:r>
              <a:rPr lang="es-MX" sz="4300" dirty="0">
                <a:latin typeface="Segoe UI Light" pitchFamily="34" charset="0"/>
                <a:cs typeface="Segoe UI Light" pitchFamily="34" charset="0"/>
              </a:rPr>
              <a:t>Cumplimiento de políticas, leyes y normas</a:t>
            </a:r>
          </a:p>
          <a:p>
            <a:pPr algn="just"/>
            <a:endParaRPr lang="es-MX" sz="3200" dirty="0">
              <a:latin typeface="Segoe UI Light" pitchFamily="34" charset="0"/>
              <a:cs typeface="Segoe UI Light" pitchFamily="34" charset="0"/>
            </a:endParaRPr>
          </a:p>
          <a:p>
            <a:pPr algn="just"/>
            <a:r>
              <a:rPr lang="es-MX" sz="3200" dirty="0">
                <a:latin typeface="Segoe UI Light" pitchFamily="34" charset="0"/>
                <a:cs typeface="Segoe UI Light" pitchFamily="34" charset="0"/>
              </a:rPr>
              <a:t>(1) – Documento desarrollado por el Grupo de Trabajo de Control Interno, creado por el SNF. Toma como base los componentes, principios y puntos de interés recomendado por el Comité de Organizaciones Patrocinadoras de la Comisión </a:t>
            </a:r>
            <a:r>
              <a:rPr lang="es-MX" sz="3200" dirty="0" err="1">
                <a:latin typeface="Segoe UI Light" pitchFamily="34" charset="0"/>
                <a:cs typeface="Segoe UI Light" pitchFamily="34" charset="0"/>
              </a:rPr>
              <a:t>Treadway</a:t>
            </a:r>
            <a:r>
              <a:rPr lang="es-MX" sz="3200" dirty="0">
                <a:latin typeface="Segoe UI Light" pitchFamily="34" charset="0"/>
                <a:cs typeface="Segoe UI Light" pitchFamily="34" charset="0"/>
              </a:rPr>
              <a:t> (COSO, por sus siglas en inglés), publicado en 2014 por la ASF y la SFP.   </a:t>
            </a:r>
          </a:p>
        </p:txBody>
      </p:sp>
    </p:spTree>
    <p:extLst>
      <p:ext uri="{BB962C8B-B14F-4D97-AF65-F5344CB8AC3E}">
        <p14:creationId xmlns:p14="http://schemas.microsoft.com/office/powerpoint/2010/main" val="2975391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3</a:t>
            </a:fld>
            <a:endParaRPr lang="es-MX"/>
          </a:p>
        </p:txBody>
      </p:sp>
      <p:sp>
        <p:nvSpPr>
          <p:cNvPr id="5" name="4 CuadroTexto"/>
          <p:cNvSpPr txBox="1"/>
          <p:nvPr/>
        </p:nvSpPr>
        <p:spPr>
          <a:xfrm>
            <a:off x="3180516" y="4284613"/>
            <a:ext cx="17665962" cy="11994492"/>
          </a:xfrm>
          <a:prstGeom prst="rect">
            <a:avLst/>
          </a:prstGeom>
          <a:noFill/>
        </p:spPr>
        <p:txBody>
          <a:bodyPr wrap="square" lIns="137157" tIns="68578" rIns="137157" bIns="68578" rtlCol="0">
            <a:spAutoFit/>
          </a:bodyPr>
          <a:lstStyle/>
          <a:p>
            <a:pPr algn="just"/>
            <a:r>
              <a:rPr lang="es-MX" sz="4800" b="1" dirty="0">
                <a:solidFill>
                  <a:srgbClr val="C00000"/>
                </a:solidFill>
                <a:latin typeface="Segoe UI" pitchFamily="34" charset="0"/>
                <a:cs typeface="Segoe UI" pitchFamily="34" charset="0"/>
              </a:rPr>
              <a:t>CONCEPTOS FUNDAMENTALES: </a:t>
            </a:r>
          </a:p>
          <a:p>
            <a:pPr algn="just"/>
            <a:endParaRPr lang="es-MX" sz="4600" dirty="0">
              <a:latin typeface="Segoe UI Light" pitchFamily="34" charset="0"/>
              <a:cs typeface="Segoe UI Light" pitchFamily="34" charset="0"/>
            </a:endParaRPr>
          </a:p>
          <a:p>
            <a:pPr marL="685782" indent="-685782" algn="just">
              <a:buFont typeface="Wingdings" pitchFamily="2" charset="2"/>
              <a:buChar char="§"/>
            </a:pPr>
            <a:r>
              <a:rPr lang="es-MX" sz="4600" dirty="0">
                <a:latin typeface="Segoe UI Light" pitchFamily="34" charset="0"/>
                <a:cs typeface="Segoe UI Light" pitchFamily="34" charset="0"/>
              </a:rPr>
              <a:t>Está orientado a la </a:t>
            </a:r>
            <a:r>
              <a:rPr lang="es-MX" sz="4600" i="1" dirty="0">
                <a:latin typeface="Segoe UI Light" pitchFamily="34" charset="0"/>
                <a:cs typeface="Segoe UI Light" pitchFamily="34" charset="0"/>
              </a:rPr>
              <a:t>consecución de objetivos en una o más categorías: </a:t>
            </a:r>
            <a:r>
              <a:rPr lang="es-MX" sz="4600" b="1" dirty="0">
                <a:latin typeface="Segoe UI Light" pitchFamily="34" charset="0"/>
                <a:cs typeface="Segoe UI Light" pitchFamily="34" charset="0"/>
              </a:rPr>
              <a:t>Operaciones, información y cumplimiento</a:t>
            </a:r>
            <a:r>
              <a:rPr lang="es-MX" sz="4600" dirty="0">
                <a:latin typeface="Segoe UI Light" pitchFamily="34" charset="0"/>
                <a:cs typeface="Segoe UI Light" pitchFamily="34" charset="0"/>
              </a:rPr>
              <a:t> </a:t>
            </a:r>
          </a:p>
          <a:p>
            <a:pPr algn="just"/>
            <a:r>
              <a:rPr lang="es-MX" sz="1200" dirty="0">
                <a:latin typeface="Segoe UI Light" pitchFamily="34" charset="0"/>
                <a:cs typeface="Segoe UI Light" pitchFamily="34" charset="0"/>
              </a:rPr>
              <a:t> </a:t>
            </a:r>
          </a:p>
          <a:p>
            <a:pPr marL="685782" indent="-685782" algn="just">
              <a:buFont typeface="Wingdings" pitchFamily="2" charset="2"/>
              <a:buChar char="§"/>
            </a:pPr>
            <a:r>
              <a:rPr lang="es-MX" sz="4600" dirty="0">
                <a:latin typeface="Segoe UI Light" pitchFamily="34" charset="0"/>
                <a:cs typeface="Segoe UI Light" pitchFamily="34" charset="0"/>
              </a:rPr>
              <a:t>Es un proceso que consta de tareas y actividades continuas: (es un medio para llegar a un fin, y no un fin en sí mismo)</a:t>
            </a:r>
          </a:p>
          <a:p>
            <a:pPr algn="just"/>
            <a:endParaRPr lang="es-MX" sz="1400" dirty="0">
              <a:latin typeface="Segoe UI Light" pitchFamily="34" charset="0"/>
              <a:cs typeface="Segoe UI Light" pitchFamily="34" charset="0"/>
            </a:endParaRPr>
          </a:p>
          <a:p>
            <a:pPr marL="685782" indent="-685782" algn="just">
              <a:buFont typeface="Wingdings" pitchFamily="2" charset="2"/>
              <a:buChar char="§"/>
            </a:pPr>
            <a:r>
              <a:rPr lang="es-MX" sz="4600" dirty="0">
                <a:latin typeface="Segoe UI Light" pitchFamily="34" charset="0"/>
                <a:cs typeface="Segoe UI Light" pitchFamily="34" charset="0"/>
              </a:rPr>
              <a:t>Es efectuado por personas – no se trata solamente de manuales, políticas, sistemas y formularios, sino de personas y las acciones que estas aplican en cada nivel de la organización para llevar a cabo el control interno.   </a:t>
            </a:r>
          </a:p>
          <a:p>
            <a:pPr algn="just"/>
            <a:endParaRPr lang="es-MX" sz="1400" dirty="0">
              <a:latin typeface="Segoe UI Light" pitchFamily="34" charset="0"/>
              <a:cs typeface="Segoe UI Light" pitchFamily="34" charset="0"/>
            </a:endParaRPr>
          </a:p>
          <a:p>
            <a:pPr marL="685782" indent="-685782" algn="just">
              <a:buFont typeface="Wingdings" pitchFamily="2" charset="2"/>
              <a:buChar char="§"/>
            </a:pPr>
            <a:r>
              <a:rPr lang="es-MX" sz="4600" dirty="0">
                <a:latin typeface="Segoe UI Light" pitchFamily="34" charset="0"/>
                <a:cs typeface="Segoe UI Light" pitchFamily="34" charset="0"/>
              </a:rPr>
              <a:t>Es capaz de proporcionar una seguridad razonable, no una seguridad absoluta, al consejo y a la alta dirección de la entidad</a:t>
            </a:r>
          </a:p>
          <a:p>
            <a:pPr algn="just"/>
            <a:endParaRPr lang="es-MX" sz="1400" dirty="0">
              <a:latin typeface="Segoe UI Light" pitchFamily="34" charset="0"/>
              <a:cs typeface="Segoe UI Light" pitchFamily="34" charset="0"/>
            </a:endParaRPr>
          </a:p>
          <a:p>
            <a:pPr marL="685782" indent="-685782" algn="just">
              <a:buFont typeface="Wingdings" pitchFamily="2" charset="2"/>
              <a:buChar char="§"/>
            </a:pPr>
            <a:r>
              <a:rPr lang="es-MX" sz="4600" dirty="0">
                <a:latin typeface="Segoe UI Light" pitchFamily="34" charset="0"/>
                <a:cs typeface="Segoe UI Light" pitchFamily="34" charset="0"/>
              </a:rPr>
              <a:t>Es adaptable a la estructura de la entidad; flexible para su aplicación al conjunto de la entidad o a una filial, división, unidad operativa o proceso de negocio en particular.   </a:t>
            </a:r>
          </a:p>
        </p:txBody>
      </p:sp>
    </p:spTree>
    <p:extLst>
      <p:ext uri="{BB962C8B-B14F-4D97-AF65-F5344CB8AC3E}">
        <p14:creationId xmlns:p14="http://schemas.microsoft.com/office/powerpoint/2010/main" val="285006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4</a:t>
            </a:fld>
            <a:endParaRPr lang="es-MX"/>
          </a:p>
        </p:txBody>
      </p:sp>
      <p:sp>
        <p:nvSpPr>
          <p:cNvPr id="5" name="4 CuadroTexto"/>
          <p:cNvSpPr txBox="1"/>
          <p:nvPr/>
        </p:nvSpPr>
        <p:spPr>
          <a:xfrm>
            <a:off x="3588560" y="3861567"/>
            <a:ext cx="16849872" cy="12333046"/>
          </a:xfrm>
          <a:prstGeom prst="rect">
            <a:avLst/>
          </a:prstGeom>
          <a:noFill/>
        </p:spPr>
        <p:txBody>
          <a:bodyPr wrap="square" lIns="137157" tIns="68578" rIns="137157" bIns="68578" rtlCol="0">
            <a:spAutoFit/>
          </a:bodyPr>
          <a:lstStyle/>
          <a:p>
            <a:pPr algn="just"/>
            <a:r>
              <a:rPr lang="es-MX" sz="4300" b="1" dirty="0">
                <a:solidFill>
                  <a:srgbClr val="C00000"/>
                </a:solidFill>
                <a:latin typeface="Segoe UI" pitchFamily="34" charset="0"/>
                <a:cs typeface="Segoe UI" pitchFamily="34" charset="0"/>
              </a:rPr>
              <a:t>NIVELES DE OBJETIVOS: </a:t>
            </a:r>
          </a:p>
          <a:p>
            <a:pPr algn="just"/>
            <a:endParaRPr lang="es-MX" sz="4300" dirty="0">
              <a:latin typeface="Segoe UI Light" pitchFamily="34" charset="0"/>
              <a:cs typeface="Segoe UI Light" pitchFamily="34" charset="0"/>
            </a:endParaRPr>
          </a:p>
          <a:p>
            <a:pPr algn="just"/>
            <a:r>
              <a:rPr lang="es-MX" sz="4300" dirty="0">
                <a:latin typeface="Segoe UI Light" pitchFamily="34" charset="0"/>
                <a:cs typeface="Segoe UI Light" pitchFamily="34" charset="0"/>
              </a:rPr>
              <a:t>El marco establece </a:t>
            </a:r>
            <a:r>
              <a:rPr lang="es-MX" sz="4300" b="1" dirty="0">
                <a:solidFill>
                  <a:srgbClr val="FF0000"/>
                </a:solidFill>
                <a:latin typeface="Segoe UI Light" pitchFamily="34" charset="0"/>
                <a:cs typeface="Segoe UI Light" pitchFamily="34" charset="0"/>
              </a:rPr>
              <a:t>tres categorías de objetivos,</a:t>
            </a:r>
            <a:r>
              <a:rPr lang="es-MX" sz="4300" dirty="0">
                <a:latin typeface="Segoe UI Light" pitchFamily="34" charset="0"/>
                <a:cs typeface="Segoe UI Light" pitchFamily="34" charset="0"/>
              </a:rPr>
              <a:t> que permiten a las organizaciones centrarse en diferentes aspectos del control interno::</a:t>
            </a:r>
          </a:p>
          <a:p>
            <a:pPr algn="just"/>
            <a:endParaRPr lang="es-MX" sz="4300" i="1" dirty="0">
              <a:latin typeface="Segoe UI Light" pitchFamily="34" charset="0"/>
              <a:cs typeface="Segoe UI Light" pitchFamily="34" charset="0"/>
            </a:endParaRPr>
          </a:p>
          <a:p>
            <a:pPr marL="685782" indent="-685782" algn="just">
              <a:buFont typeface="Wingdings" pitchFamily="2" charset="2"/>
              <a:buChar char="§"/>
            </a:pPr>
            <a:r>
              <a:rPr lang="es-MX" sz="4300" b="1" dirty="0">
                <a:latin typeface="Arial Narrow" pitchFamily="34" charset="0"/>
                <a:cs typeface="Segoe UI Light" pitchFamily="34" charset="0"/>
              </a:rPr>
              <a:t>OBJETIVOS OPERATIVOS:</a:t>
            </a:r>
            <a:r>
              <a:rPr lang="es-MX" sz="4300" b="1" dirty="0">
                <a:latin typeface="Segoe UI Light" pitchFamily="34" charset="0"/>
                <a:cs typeface="Segoe UI Light" pitchFamily="34" charset="0"/>
              </a:rPr>
              <a:t> Hac</a:t>
            </a:r>
            <a:r>
              <a:rPr lang="es-MX" sz="4300" dirty="0">
                <a:latin typeface="Segoe UI Light" pitchFamily="34" charset="0"/>
                <a:cs typeface="Segoe UI Light" pitchFamily="34" charset="0"/>
              </a:rPr>
              <a:t>en referencia a la efectividad y eficiencia de las operaciones de la entidad, incluidos sus objetivos de rendimiento financiero y operacional, y la protección de sus activos frente a posibles pérdidas. </a:t>
            </a:r>
          </a:p>
          <a:p>
            <a:pPr algn="just"/>
            <a:endParaRPr lang="es-MX" sz="4300" dirty="0">
              <a:latin typeface="Segoe UI Light" pitchFamily="34" charset="0"/>
              <a:cs typeface="Segoe UI Light" pitchFamily="34" charset="0"/>
            </a:endParaRPr>
          </a:p>
          <a:p>
            <a:pPr marL="685782" indent="-685782" algn="just">
              <a:buFont typeface="Wingdings" pitchFamily="2" charset="2"/>
              <a:buChar char="§"/>
            </a:pPr>
            <a:r>
              <a:rPr lang="es-MX" sz="4300" b="1" dirty="0">
                <a:latin typeface="Arial Narrow" pitchFamily="34" charset="0"/>
                <a:cs typeface="Segoe UI Light" pitchFamily="34" charset="0"/>
              </a:rPr>
              <a:t>OBJETIVOS DE INFORMACIÓN: </a:t>
            </a:r>
            <a:r>
              <a:rPr lang="es-MX" sz="4300" dirty="0">
                <a:latin typeface="Segoe UI Light" pitchFamily="34" charset="0"/>
                <a:cs typeface="Segoe UI Light" pitchFamily="34" charset="0"/>
              </a:rPr>
              <a:t>Hacen referencia a la información financiera y no financiera interna y externa y pueden abarcar aspectos de confiabilidad, oportunidad, transparencia u otros conceptos establecidos por los reguladores, organismos reconocidos o políticas de la propia entidad. </a:t>
            </a:r>
          </a:p>
          <a:p>
            <a:pPr algn="just"/>
            <a:endParaRPr lang="es-MX" sz="4300" b="1" dirty="0">
              <a:latin typeface="Arial Narrow" pitchFamily="34" charset="0"/>
              <a:cs typeface="Segoe UI Light" pitchFamily="34" charset="0"/>
            </a:endParaRPr>
          </a:p>
          <a:p>
            <a:pPr marL="685782" indent="-685782" algn="just">
              <a:buFont typeface="Wingdings" pitchFamily="2" charset="2"/>
              <a:buChar char="§"/>
            </a:pPr>
            <a:r>
              <a:rPr lang="es-MX" sz="4300" b="1" dirty="0">
                <a:latin typeface="Arial Narrow" pitchFamily="34" charset="0"/>
                <a:cs typeface="Segoe UI Light" pitchFamily="34" charset="0"/>
              </a:rPr>
              <a:t>OBJETIVOS DE CUMPLIMIENTO: </a:t>
            </a:r>
            <a:r>
              <a:rPr lang="es-MX" sz="4300" dirty="0">
                <a:latin typeface="Arial Narrow" pitchFamily="34" charset="0"/>
                <a:cs typeface="Segoe UI Light" pitchFamily="34" charset="0"/>
              </a:rPr>
              <a:t>Se refieren</a:t>
            </a:r>
            <a:r>
              <a:rPr lang="es-MX" sz="4300" b="1" dirty="0">
                <a:latin typeface="Arial Narrow" pitchFamily="34" charset="0"/>
                <a:cs typeface="Segoe UI Light" pitchFamily="34" charset="0"/>
              </a:rPr>
              <a:t> </a:t>
            </a:r>
            <a:r>
              <a:rPr lang="es-MX" sz="4300" dirty="0">
                <a:latin typeface="Segoe UI Light" pitchFamily="34" charset="0"/>
                <a:cs typeface="Segoe UI Light" pitchFamily="34" charset="0"/>
              </a:rPr>
              <a:t>al cumplimiento de las leyes y regulaciones a las que está sujeta la entidad. </a:t>
            </a:r>
          </a:p>
        </p:txBody>
      </p:sp>
    </p:spTree>
    <p:extLst>
      <p:ext uri="{BB962C8B-B14F-4D97-AF65-F5344CB8AC3E}">
        <p14:creationId xmlns:p14="http://schemas.microsoft.com/office/powerpoint/2010/main" val="210763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5</a:t>
            </a:fld>
            <a:endParaRPr lang="es-MX"/>
          </a:p>
        </p:txBody>
      </p:sp>
      <p:sp>
        <p:nvSpPr>
          <p:cNvPr id="12" name="Título 12"/>
          <p:cNvSpPr txBox="1">
            <a:spLocks/>
          </p:cNvSpPr>
          <p:nvPr/>
        </p:nvSpPr>
        <p:spPr>
          <a:xfrm>
            <a:off x="9309199" y="2298217"/>
            <a:ext cx="6760753" cy="1153162"/>
          </a:xfrm>
          <a:prstGeom prst="rect">
            <a:avLst/>
          </a:prstGeom>
        </p:spPr>
        <p:txBody>
          <a:bodyPr lIns="137157" tIns="68578" rIns="137157" bIns="68578"/>
          <a:lstStyle>
            <a:lvl1pPr algn="l" rtl="0" eaLnBrk="1" latinLnBrk="0" hangingPunct="1">
              <a:spcBef>
                <a:spcPct val="0"/>
              </a:spcBef>
              <a:buNone/>
              <a:defRPr kumimoji="0" sz="5800" kern="1200">
                <a:solidFill>
                  <a:schemeClr val="tx2"/>
                </a:solidFill>
                <a:latin typeface="+mj-lt"/>
                <a:ea typeface="+mj-ea"/>
                <a:cs typeface="+mj-cs"/>
              </a:defRPr>
            </a:lvl1pPr>
          </a:lstStyle>
          <a:p>
            <a:r>
              <a:rPr lang="es-MX" sz="4800" b="1" dirty="0">
                <a:solidFill>
                  <a:srgbClr val="FF0000"/>
                </a:solidFill>
                <a:latin typeface="Arial Black" pitchFamily="34" charset="0"/>
              </a:rPr>
              <a:t>Antecedentes</a:t>
            </a:r>
          </a:p>
        </p:txBody>
      </p:sp>
      <p:sp>
        <p:nvSpPr>
          <p:cNvPr id="14" name="CuadroTexto 22"/>
          <p:cNvSpPr txBox="1"/>
          <p:nvPr/>
        </p:nvSpPr>
        <p:spPr>
          <a:xfrm>
            <a:off x="8789137" y="3338222"/>
            <a:ext cx="6760752" cy="822204"/>
          </a:xfrm>
          <a:prstGeom prst="rect">
            <a:avLst/>
          </a:prstGeom>
          <a:noFill/>
          <a:ln>
            <a:noFill/>
          </a:ln>
        </p:spPr>
        <p:txBody>
          <a:bodyPr wrap="square" lIns="137157" tIns="68578" rIns="137157" bIns="68578" rtlCol="0">
            <a:spAutoFit/>
          </a:bodyPr>
          <a:lstStyle/>
          <a:p>
            <a:r>
              <a:rPr lang="es-MX" sz="4300" b="1" dirty="0">
                <a:solidFill>
                  <a:srgbClr val="FF0000"/>
                </a:solidFill>
                <a:latin typeface="Arial" pitchFamily="34" charset="0"/>
                <a:cs typeface="Arial" pitchFamily="34" charset="0"/>
              </a:rPr>
              <a:t>CASOS DE FRAUDES</a:t>
            </a:r>
          </a:p>
        </p:txBody>
      </p:sp>
      <p:pic>
        <p:nvPicPr>
          <p:cNvPr id="16" name="Picture 2" descr="http://www.markfrigo.com/COSO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5646" y="8430216"/>
            <a:ext cx="4486682" cy="186483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9873" y="10414366"/>
            <a:ext cx="4309209" cy="2754236"/>
          </a:xfrm>
          <a:prstGeom prst="rect">
            <a:avLst/>
          </a:prstGeom>
        </p:spPr>
      </p:pic>
      <p:pic>
        <p:nvPicPr>
          <p:cNvPr id="18"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6350" y="5544755"/>
            <a:ext cx="3817866" cy="2882268"/>
          </a:xfrm>
          <a:prstGeom prst="rect">
            <a:avLst/>
          </a:prstGeom>
        </p:spPr>
      </p:pic>
      <p:pic>
        <p:nvPicPr>
          <p:cNvPr id="20" name="Imagen 20"/>
          <p:cNvPicPr>
            <a:picLocks noChangeAspect="1"/>
          </p:cNvPicPr>
          <p:nvPr/>
        </p:nvPicPr>
        <p:blipFill>
          <a:blip r:embed="rId6"/>
          <a:stretch>
            <a:fillRect/>
          </a:stretch>
        </p:blipFill>
        <p:spPr>
          <a:xfrm>
            <a:off x="3276527" y="13168601"/>
            <a:ext cx="10297144" cy="4526217"/>
          </a:xfrm>
          <a:prstGeom prst="rect">
            <a:avLst/>
          </a:prstGeom>
        </p:spPr>
      </p:pic>
      <p:pic>
        <p:nvPicPr>
          <p:cNvPr id="21"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5704" y="10660078"/>
            <a:ext cx="2214805" cy="2409513"/>
          </a:xfrm>
          <a:prstGeom prst="rect">
            <a:avLst/>
          </a:prstGeom>
        </p:spPr>
      </p:pic>
      <p:sp>
        <p:nvSpPr>
          <p:cNvPr id="22" name="AutoShape 13"/>
          <p:cNvSpPr>
            <a:spLocks noChangeArrowheads="1"/>
          </p:cNvSpPr>
          <p:nvPr/>
        </p:nvSpPr>
        <p:spPr bwMode="auto">
          <a:xfrm rot="10800000">
            <a:off x="16662574" y="10919636"/>
            <a:ext cx="2215686" cy="1616827"/>
          </a:xfrm>
          <a:custGeom>
            <a:avLst/>
            <a:gdLst>
              <a:gd name="G0" fmla="+- 9025 0 0"/>
              <a:gd name="G1" fmla="+- 9835 0 0"/>
              <a:gd name="G2" fmla="+- 2405 0 0"/>
              <a:gd name="G3" fmla="+- 21600 0 9025"/>
              <a:gd name="G4" fmla="+- 21600 0 9835"/>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551 h 21600"/>
              <a:gd name="T4" fmla="*/ 10800 w 21600"/>
              <a:gd name="T5" fmla="*/ 20209 h 21600"/>
              <a:gd name="T6" fmla="*/ 21600 w 21600"/>
              <a:gd name="T7" fmla="*/ 18551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9025" y="2405"/>
                </a:lnTo>
                <a:lnTo>
                  <a:pt x="9835" y="2405"/>
                </a:lnTo>
                <a:lnTo>
                  <a:pt x="9835" y="16894"/>
                </a:lnTo>
                <a:lnTo>
                  <a:pt x="1400" y="16894"/>
                </a:lnTo>
                <a:lnTo>
                  <a:pt x="1400" y="15502"/>
                </a:lnTo>
                <a:lnTo>
                  <a:pt x="0" y="18551"/>
                </a:lnTo>
                <a:lnTo>
                  <a:pt x="1400" y="21600"/>
                </a:lnTo>
                <a:lnTo>
                  <a:pt x="1400" y="20209"/>
                </a:lnTo>
                <a:lnTo>
                  <a:pt x="20200" y="20209"/>
                </a:lnTo>
                <a:lnTo>
                  <a:pt x="20200" y="21600"/>
                </a:lnTo>
                <a:lnTo>
                  <a:pt x="21600" y="18551"/>
                </a:lnTo>
                <a:lnTo>
                  <a:pt x="20200" y="15502"/>
                </a:lnTo>
                <a:lnTo>
                  <a:pt x="20200" y="16894"/>
                </a:lnTo>
                <a:lnTo>
                  <a:pt x="11765" y="16894"/>
                </a:lnTo>
                <a:lnTo>
                  <a:pt x="11765" y="2405"/>
                </a:lnTo>
                <a:lnTo>
                  <a:pt x="12575" y="2405"/>
                </a:lnTo>
                <a:close/>
              </a:path>
            </a:pathLst>
          </a:custGeom>
          <a:solidFill>
            <a:schemeClr val="bg1"/>
          </a:solidFill>
          <a:ln w="50800">
            <a:solidFill>
              <a:srgbClr val="C00000"/>
            </a:solidFill>
            <a:miter lim="800000"/>
            <a:headEnd/>
            <a:tailEnd/>
          </a:ln>
          <a:effectLst/>
        </p:spPr>
        <p:txBody>
          <a:bodyPr wrap="none" lIns="137157" tIns="68578" rIns="137157" bIns="68578" anchor="ctr"/>
          <a:lstStyle/>
          <a:p>
            <a:endParaRPr lang="es-MX" dirty="0">
              <a:latin typeface="Times New Roman" panose="02020603050405020304" pitchFamily="18" charset="0"/>
              <a:cs typeface="Times New Roman" panose="02020603050405020304" pitchFamily="18" charset="0"/>
            </a:endParaRPr>
          </a:p>
        </p:txBody>
      </p:sp>
      <p:pic>
        <p:nvPicPr>
          <p:cNvPr id="23" name="Imagen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70237" y="10806482"/>
            <a:ext cx="2517949" cy="2816351"/>
          </a:xfrm>
          <a:prstGeom prst="rect">
            <a:avLst/>
          </a:prstGeom>
          <a:effectLst>
            <a:glow rad="139700">
              <a:srgbClr val="9789A9">
                <a:alpha val="40000"/>
              </a:srgbClr>
            </a:glow>
          </a:effectLst>
        </p:spPr>
      </p:pic>
      <p:pic>
        <p:nvPicPr>
          <p:cNvPr id="24"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45878" y="13295901"/>
            <a:ext cx="3775861" cy="3281508"/>
          </a:xfrm>
          <a:prstGeom prst="rect">
            <a:avLst/>
          </a:prstGeom>
        </p:spPr>
      </p:pic>
      <p:sp>
        <p:nvSpPr>
          <p:cNvPr id="25" name="CuadroTexto 18"/>
          <p:cNvSpPr txBox="1"/>
          <p:nvPr/>
        </p:nvSpPr>
        <p:spPr>
          <a:xfrm>
            <a:off x="9033021" y="11372257"/>
            <a:ext cx="1420303" cy="735298"/>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lIns="137157" tIns="68578" rIns="137157" bIns="68578" rtlCol="0">
            <a:spAutoFit/>
          </a:bodyPr>
          <a:lstStyle/>
          <a:p>
            <a:pPr algn="ctr"/>
            <a:r>
              <a:rPr lang="es-MX" dirty="0" smtClean="0">
                <a:solidFill>
                  <a:schemeClr val="tx1">
                    <a:lumMod val="95000"/>
                    <a:lumOff val="5000"/>
                  </a:schemeClr>
                </a:solidFill>
                <a:latin typeface="Times New Roman" pitchFamily="18" charset="0"/>
                <a:cs typeface="Times New Roman" pitchFamily="18" charset="0"/>
              </a:rPr>
              <a:t>2001</a:t>
            </a:r>
          </a:p>
        </p:txBody>
      </p:sp>
      <p:sp>
        <p:nvSpPr>
          <p:cNvPr id="26" name="CuadroTexto 1"/>
          <p:cNvSpPr txBox="1"/>
          <p:nvPr/>
        </p:nvSpPr>
        <p:spPr>
          <a:xfrm>
            <a:off x="4732691" y="9999792"/>
            <a:ext cx="1420303" cy="735298"/>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lIns="137157" tIns="68578" rIns="137157" bIns="68578" rtlCol="0">
            <a:spAutoFit/>
          </a:bodyPr>
          <a:lstStyle/>
          <a:p>
            <a:pPr algn="ctr"/>
            <a:r>
              <a:rPr lang="es-MX" dirty="0" smtClean="0">
                <a:solidFill>
                  <a:schemeClr val="tx1">
                    <a:lumMod val="95000"/>
                    <a:lumOff val="5000"/>
                  </a:schemeClr>
                </a:solidFill>
                <a:latin typeface="Times New Roman" pitchFamily="18" charset="0"/>
                <a:cs typeface="Times New Roman" pitchFamily="18" charset="0"/>
              </a:rPr>
              <a:t>2002</a:t>
            </a:r>
          </a:p>
        </p:txBody>
      </p:sp>
      <p:sp>
        <p:nvSpPr>
          <p:cNvPr id="4" name="3 Rectángulo"/>
          <p:cNvSpPr/>
          <p:nvPr/>
        </p:nvSpPr>
        <p:spPr>
          <a:xfrm>
            <a:off x="4904854" y="6810836"/>
            <a:ext cx="5132425" cy="714138"/>
          </a:xfrm>
          <a:prstGeom prst="rect">
            <a:avLst/>
          </a:prstGeom>
          <a:effectLst>
            <a:outerShdw sx="1000" sy="1000" algn="ctr" rotWithShape="0">
              <a:srgbClr val="000000"/>
            </a:outerShdw>
          </a:effectLst>
        </p:spPr>
        <p:txBody>
          <a:bodyPr wrap="square" lIns="137157" tIns="68578" rIns="137157" bIns="68578">
            <a:spAutoFit/>
          </a:bodyPr>
          <a:lstStyle/>
          <a:p>
            <a:r>
              <a:rPr lang="es-MX" sz="3600" b="1" dirty="0">
                <a:solidFill>
                  <a:schemeClr val="bg1"/>
                </a:solidFill>
              </a:rPr>
              <a:t>WORLD COM</a:t>
            </a:r>
          </a:p>
        </p:txBody>
      </p:sp>
      <p:graphicFrame>
        <p:nvGraphicFramePr>
          <p:cNvPr id="5" name="4 Objeto"/>
          <p:cNvGraphicFramePr>
            <a:graphicFrameLocks noChangeAspect="1"/>
          </p:cNvGraphicFramePr>
          <p:nvPr>
            <p:extLst>
              <p:ext uri="{D42A27DB-BD31-4B8C-83A1-F6EECF244321}">
                <p14:modId xmlns:p14="http://schemas.microsoft.com/office/powerpoint/2010/main" val="2120886237"/>
              </p:ext>
            </p:extLst>
          </p:nvPr>
        </p:nvGraphicFramePr>
        <p:xfrm>
          <a:off x="3484550" y="7707433"/>
          <a:ext cx="6900622" cy="3325359"/>
        </p:xfrm>
        <a:graphic>
          <a:graphicData uri="http://schemas.openxmlformats.org/presentationml/2006/ole">
            <mc:AlternateContent xmlns:mc="http://schemas.openxmlformats.org/markup-compatibility/2006">
              <mc:Choice xmlns:v="urn:schemas-microsoft-com:vml" Requires="v">
                <p:oleObj spid="_x0000_s2149" name="Imagen de mapa de bits" r:id="rId10" imgW="4267080" imgH="3619440" progId="Paint.Picture">
                  <p:embed/>
                </p:oleObj>
              </mc:Choice>
              <mc:Fallback>
                <p:oleObj name="Imagen de mapa de bits" r:id="rId10" imgW="4267080" imgH="3619440" progId="Paint.Picture">
                  <p:embed/>
                  <p:pic>
                    <p:nvPicPr>
                      <p:cNvPr id="0" name=""/>
                      <p:cNvPicPr>
                        <a:picLocks noChangeAspect="1" noChangeArrowheads="1"/>
                      </p:cNvPicPr>
                      <p:nvPr/>
                    </p:nvPicPr>
                    <p:blipFill>
                      <a:blip r:embed="rId11"/>
                      <a:srcRect/>
                      <a:stretch>
                        <a:fillRect/>
                      </a:stretch>
                    </p:blipFill>
                    <p:spPr bwMode="auto">
                      <a:xfrm>
                        <a:off x="3484550" y="7707433"/>
                        <a:ext cx="6900622" cy="3325359"/>
                      </a:xfrm>
                      <a:prstGeom prst="rect">
                        <a:avLst/>
                      </a:prstGeom>
                      <a:noFill/>
                      <a:ln>
                        <a:noFill/>
                      </a:ln>
                      <a:effectLst/>
                    </p:spPr>
                  </p:pic>
                </p:oleObj>
              </mc:Fallback>
            </mc:AlternateContent>
          </a:graphicData>
        </a:graphic>
      </p:graphicFrame>
      <p:sp>
        <p:nvSpPr>
          <p:cNvPr id="27" name="Text Box 6"/>
          <p:cNvSpPr txBox="1">
            <a:spLocks noChangeArrowheads="1"/>
          </p:cNvSpPr>
          <p:nvPr/>
        </p:nvSpPr>
        <p:spPr bwMode="auto">
          <a:xfrm>
            <a:off x="5980827" y="8430217"/>
            <a:ext cx="2914293" cy="18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37157" tIns="68578" rIns="137157" bIns="6857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b="1" dirty="0">
                <a:solidFill>
                  <a:srgbClr val="C00000"/>
                </a:solidFill>
                <a:latin typeface="Arial Narrow" pitchFamily="34" charset="0"/>
              </a:rPr>
              <a:t>70’s </a:t>
            </a:r>
          </a:p>
          <a:p>
            <a:pPr algn="r"/>
            <a:r>
              <a:rPr lang="es-ES" b="1" dirty="0">
                <a:solidFill>
                  <a:srgbClr val="C00000"/>
                </a:solidFill>
                <a:latin typeface="Arial Narrow" pitchFamily="34" charset="0"/>
              </a:rPr>
              <a:t>Caso</a:t>
            </a:r>
          </a:p>
          <a:p>
            <a:pPr algn="r"/>
            <a:r>
              <a:rPr lang="es-ES" b="1" dirty="0" err="1">
                <a:solidFill>
                  <a:srgbClr val="C00000"/>
                </a:solidFill>
                <a:latin typeface="Arial Narrow" pitchFamily="34" charset="0"/>
              </a:rPr>
              <a:t>Watergate</a:t>
            </a:r>
            <a:endParaRPr lang="es-ES" b="1" dirty="0">
              <a:solidFill>
                <a:srgbClr val="C00000"/>
              </a:solidFill>
              <a:latin typeface="Arial Narrow" pitchFamily="34" charset="0"/>
            </a:endParaRPr>
          </a:p>
        </p:txBody>
      </p:sp>
      <p:sp>
        <p:nvSpPr>
          <p:cNvPr id="6" name="5 Rectángulo"/>
          <p:cNvSpPr/>
          <p:nvPr/>
        </p:nvSpPr>
        <p:spPr>
          <a:xfrm>
            <a:off x="3650969" y="5389123"/>
            <a:ext cx="5245169" cy="183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s-MX" dirty="0" smtClean="0">
              <a:solidFill>
                <a:schemeClr val="bg1"/>
              </a:solidFill>
            </a:endParaRPr>
          </a:p>
          <a:p>
            <a:pPr algn="ctr"/>
            <a:r>
              <a:rPr lang="es-MX" dirty="0" err="1" smtClean="0">
                <a:solidFill>
                  <a:schemeClr val="bg1"/>
                </a:solidFill>
              </a:rPr>
              <a:t>World</a:t>
            </a:r>
            <a:r>
              <a:rPr lang="es-MX" dirty="0" smtClean="0">
                <a:solidFill>
                  <a:schemeClr val="bg1"/>
                </a:solidFill>
              </a:rPr>
              <a:t> </a:t>
            </a:r>
            <a:r>
              <a:rPr lang="es-MX" dirty="0" err="1" smtClean="0">
                <a:solidFill>
                  <a:schemeClr val="bg1"/>
                </a:solidFill>
              </a:rPr>
              <a:t>Com</a:t>
            </a:r>
            <a:endParaRPr lang="es-MX" dirty="0" smtClean="0">
              <a:solidFill>
                <a:schemeClr val="bg1"/>
              </a:solidFill>
            </a:endParaRPr>
          </a:p>
          <a:p>
            <a:pPr algn="ctr"/>
            <a:r>
              <a:rPr lang="es-MX" dirty="0" smtClean="0">
                <a:solidFill>
                  <a:schemeClr val="bg1"/>
                </a:solidFill>
              </a:rPr>
              <a:t>Fraude Contable</a:t>
            </a:r>
          </a:p>
          <a:p>
            <a:pPr algn="ctr"/>
            <a:endParaRPr lang="es-MX" dirty="0">
              <a:solidFill>
                <a:schemeClr val="bg1"/>
              </a:solidFill>
            </a:endParaRPr>
          </a:p>
        </p:txBody>
      </p:sp>
    </p:spTree>
    <p:extLst>
      <p:ext uri="{BB962C8B-B14F-4D97-AF65-F5344CB8AC3E}">
        <p14:creationId xmlns:p14="http://schemas.microsoft.com/office/powerpoint/2010/main" val="319782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6</a:t>
            </a:fld>
            <a:endParaRPr lang="es-MX"/>
          </a:p>
        </p:txBody>
      </p:sp>
      <p:sp>
        <p:nvSpPr>
          <p:cNvPr id="12" name="Título 12"/>
          <p:cNvSpPr txBox="1">
            <a:spLocks/>
          </p:cNvSpPr>
          <p:nvPr/>
        </p:nvSpPr>
        <p:spPr>
          <a:xfrm>
            <a:off x="9309199" y="2298217"/>
            <a:ext cx="6760753" cy="1153162"/>
          </a:xfrm>
          <a:prstGeom prst="rect">
            <a:avLst/>
          </a:prstGeom>
        </p:spPr>
        <p:txBody>
          <a:bodyPr lIns="137157" tIns="68578" rIns="137157" bIns="68578"/>
          <a:lstStyle>
            <a:lvl1pPr algn="l" rtl="0" eaLnBrk="1" latinLnBrk="0" hangingPunct="1">
              <a:spcBef>
                <a:spcPct val="0"/>
              </a:spcBef>
              <a:buNone/>
              <a:defRPr kumimoji="0" sz="5800" kern="1200">
                <a:solidFill>
                  <a:schemeClr val="tx2"/>
                </a:solidFill>
                <a:latin typeface="+mj-lt"/>
                <a:ea typeface="+mj-ea"/>
                <a:cs typeface="+mj-cs"/>
              </a:defRPr>
            </a:lvl1pPr>
          </a:lstStyle>
          <a:p>
            <a:r>
              <a:rPr lang="es-MX" sz="4800" b="1" dirty="0">
                <a:solidFill>
                  <a:srgbClr val="FF0000"/>
                </a:solidFill>
                <a:latin typeface="Arial Black" pitchFamily="34" charset="0"/>
              </a:rPr>
              <a:t>Antecedentes</a:t>
            </a:r>
          </a:p>
        </p:txBody>
      </p:sp>
      <p:sp>
        <p:nvSpPr>
          <p:cNvPr id="14" name="CuadroTexto 22"/>
          <p:cNvSpPr txBox="1"/>
          <p:nvPr/>
        </p:nvSpPr>
        <p:spPr>
          <a:xfrm>
            <a:off x="8789137" y="3338222"/>
            <a:ext cx="6760752" cy="822204"/>
          </a:xfrm>
          <a:prstGeom prst="rect">
            <a:avLst/>
          </a:prstGeom>
          <a:noFill/>
          <a:ln>
            <a:noFill/>
          </a:ln>
        </p:spPr>
        <p:txBody>
          <a:bodyPr wrap="square" lIns="137157" tIns="68578" rIns="137157" bIns="68578" rtlCol="0">
            <a:spAutoFit/>
          </a:bodyPr>
          <a:lstStyle/>
          <a:p>
            <a:r>
              <a:rPr lang="es-MX" sz="4300" b="1" dirty="0">
                <a:solidFill>
                  <a:srgbClr val="C00000"/>
                </a:solidFill>
                <a:latin typeface="Arial" pitchFamily="34" charset="0"/>
                <a:cs typeface="Arial" pitchFamily="34" charset="0"/>
              </a:rPr>
              <a:t>CASOS DE FRAUDES</a:t>
            </a:r>
          </a:p>
        </p:txBody>
      </p:sp>
      <p:sp>
        <p:nvSpPr>
          <p:cNvPr id="8" name="7 CuadroTexto"/>
          <p:cNvSpPr txBox="1"/>
          <p:nvPr/>
        </p:nvSpPr>
        <p:spPr>
          <a:xfrm>
            <a:off x="3276529" y="13787851"/>
            <a:ext cx="17598754" cy="3200872"/>
          </a:xfrm>
          <a:prstGeom prst="rect">
            <a:avLst/>
          </a:prstGeom>
          <a:noFill/>
        </p:spPr>
        <p:txBody>
          <a:bodyPr wrap="square" lIns="121917" tIns="60958" rIns="121917" bIns="60958" rtlCol="0">
            <a:spAutoFit/>
          </a:bodyPr>
          <a:lstStyle/>
          <a:p>
            <a:r>
              <a:rPr lang="es-MX" sz="4000" b="1" dirty="0" smtClean="0"/>
              <a:t>FRAUDE CONTABLE - WORLD.COM</a:t>
            </a:r>
          </a:p>
          <a:p>
            <a:endParaRPr lang="es-MX" sz="4000" b="1" dirty="0"/>
          </a:p>
          <a:p>
            <a:r>
              <a:rPr lang="es-MX" sz="4000" dirty="0" smtClean="0"/>
              <a:t>Los auditores de World.com detectaron cifras mal registradas en libros, por un total de 7,180 millones de dólares. El caso World.com forzó en julio 2002, la suspensión de pagos de la firma, la mayor de la historia de EE. UU.  </a:t>
            </a:r>
            <a:endParaRPr lang="es-MX" sz="4000" dirty="0"/>
          </a:p>
        </p:txBody>
      </p:sp>
      <p:sp>
        <p:nvSpPr>
          <p:cNvPr id="28" name="27 CuadroTexto"/>
          <p:cNvSpPr txBox="1"/>
          <p:nvPr/>
        </p:nvSpPr>
        <p:spPr>
          <a:xfrm>
            <a:off x="3276527" y="5292725"/>
            <a:ext cx="17598754" cy="8125297"/>
          </a:xfrm>
          <a:prstGeom prst="rect">
            <a:avLst/>
          </a:prstGeom>
          <a:noFill/>
        </p:spPr>
        <p:txBody>
          <a:bodyPr wrap="square" lIns="121917" tIns="60958" rIns="121917" bIns="60958" rtlCol="0">
            <a:spAutoFit/>
          </a:bodyPr>
          <a:lstStyle/>
          <a:p>
            <a:r>
              <a:rPr lang="es-MX" sz="4000" b="1" dirty="0" smtClean="0"/>
              <a:t>ESCÁNDALO ENRON</a:t>
            </a:r>
          </a:p>
          <a:p>
            <a:endParaRPr lang="es-MX" sz="4000" b="1" dirty="0"/>
          </a:p>
          <a:p>
            <a:r>
              <a:rPr lang="es-MX" sz="4000" dirty="0" smtClean="0"/>
              <a:t>El escándalo Enron, revelado en octubre 2001, condujo a la quiebra de Enron, una empresa estadounidense de energía con sede en Houston, Texas ya la disolución de Arthur Andersen, que era una de las cinco sociedades de auditoría y contabilidad más grandes del mundo. </a:t>
            </a:r>
          </a:p>
          <a:p>
            <a:endParaRPr lang="es-MX" sz="4000" dirty="0"/>
          </a:p>
          <a:p>
            <a:r>
              <a:rPr lang="es-MX" sz="4000" dirty="0" smtClean="0"/>
              <a:t>Enron fue formada en 1985 por Kenneth Lay, después de la fusión de Houston Natural Gas e </a:t>
            </a:r>
            <a:r>
              <a:rPr lang="es-MX" sz="4000" dirty="0" err="1" smtClean="0"/>
              <a:t>InterNorth</a:t>
            </a:r>
            <a:r>
              <a:rPr lang="es-MX" sz="4000" dirty="0" smtClean="0"/>
              <a:t>. </a:t>
            </a:r>
            <a:r>
              <a:rPr lang="es-MX" sz="4000" dirty="0"/>
              <a:t> </a:t>
            </a:r>
            <a:r>
              <a:rPr lang="es-MX" sz="4000" dirty="0" smtClean="0"/>
              <a:t>Varios años más tarde, cuando Jeffrey </a:t>
            </a:r>
            <a:r>
              <a:rPr lang="es-MX" sz="4000" dirty="0" err="1" smtClean="0"/>
              <a:t>Skilling</a:t>
            </a:r>
            <a:r>
              <a:rPr lang="es-MX" sz="4000" dirty="0" smtClean="0"/>
              <a:t> fue contratado, desarrolló un equipo de ejecutivos que, a través del uso de lagunas de contabilidad, entidades de propósito especial e informes financieros pobres, fueron capaces de esconder miles de millones de dólares de deudas de ofertas y proyectos fallidos. </a:t>
            </a:r>
            <a:endParaRPr lang="es-MX" sz="4000" dirty="0"/>
          </a:p>
        </p:txBody>
      </p:sp>
    </p:spTree>
    <p:extLst>
      <p:ext uri="{BB962C8B-B14F-4D97-AF65-F5344CB8AC3E}">
        <p14:creationId xmlns:p14="http://schemas.microsoft.com/office/powerpoint/2010/main" val="2257320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7</a:t>
            </a:fld>
            <a:endParaRPr lang="es-MX"/>
          </a:p>
        </p:txBody>
      </p:sp>
      <p:sp>
        <p:nvSpPr>
          <p:cNvPr id="12" name="Título 12"/>
          <p:cNvSpPr txBox="1">
            <a:spLocks/>
          </p:cNvSpPr>
          <p:nvPr/>
        </p:nvSpPr>
        <p:spPr>
          <a:xfrm>
            <a:off x="9309199" y="2298217"/>
            <a:ext cx="6760753" cy="1153162"/>
          </a:xfrm>
          <a:prstGeom prst="rect">
            <a:avLst/>
          </a:prstGeom>
        </p:spPr>
        <p:txBody>
          <a:bodyPr lIns="137157" tIns="68578" rIns="137157" bIns="68578"/>
          <a:lstStyle>
            <a:lvl1pPr algn="l" rtl="0" eaLnBrk="1" latinLnBrk="0" hangingPunct="1">
              <a:spcBef>
                <a:spcPct val="0"/>
              </a:spcBef>
              <a:buNone/>
              <a:defRPr kumimoji="0" sz="5800" kern="1200">
                <a:solidFill>
                  <a:schemeClr val="tx2"/>
                </a:solidFill>
                <a:latin typeface="+mj-lt"/>
                <a:ea typeface="+mj-ea"/>
                <a:cs typeface="+mj-cs"/>
              </a:defRPr>
            </a:lvl1pPr>
          </a:lstStyle>
          <a:p>
            <a:r>
              <a:rPr lang="es-MX" sz="4800" b="1" dirty="0">
                <a:solidFill>
                  <a:srgbClr val="FF0000"/>
                </a:solidFill>
                <a:latin typeface="Arial Black" pitchFamily="34" charset="0"/>
              </a:rPr>
              <a:t>Antecedentes</a:t>
            </a:r>
          </a:p>
        </p:txBody>
      </p:sp>
      <p:sp>
        <p:nvSpPr>
          <p:cNvPr id="14" name="CuadroTexto 22"/>
          <p:cNvSpPr txBox="1"/>
          <p:nvPr/>
        </p:nvSpPr>
        <p:spPr>
          <a:xfrm>
            <a:off x="8533110" y="3852565"/>
            <a:ext cx="6760752" cy="822204"/>
          </a:xfrm>
          <a:prstGeom prst="rect">
            <a:avLst/>
          </a:prstGeom>
          <a:noFill/>
          <a:ln>
            <a:noFill/>
          </a:ln>
        </p:spPr>
        <p:txBody>
          <a:bodyPr wrap="square" lIns="137157" tIns="68578" rIns="137157" bIns="68578" rtlCol="0">
            <a:spAutoFit/>
          </a:bodyPr>
          <a:lstStyle/>
          <a:p>
            <a:r>
              <a:rPr lang="es-MX" sz="4300" b="1" dirty="0">
                <a:solidFill>
                  <a:srgbClr val="C00000"/>
                </a:solidFill>
                <a:latin typeface="Arial" pitchFamily="34" charset="0"/>
                <a:cs typeface="Arial" pitchFamily="34" charset="0"/>
              </a:rPr>
              <a:t>CASOS DE FRAUDES</a:t>
            </a:r>
          </a:p>
        </p:txBody>
      </p:sp>
      <p:sp>
        <p:nvSpPr>
          <p:cNvPr id="28" name="27 CuadroTexto"/>
          <p:cNvSpPr txBox="1"/>
          <p:nvPr/>
        </p:nvSpPr>
        <p:spPr>
          <a:xfrm>
            <a:off x="3391740" y="5866455"/>
            <a:ext cx="17598754" cy="10587510"/>
          </a:xfrm>
          <a:prstGeom prst="rect">
            <a:avLst/>
          </a:prstGeom>
          <a:noFill/>
        </p:spPr>
        <p:txBody>
          <a:bodyPr wrap="square" lIns="121917" tIns="60958" rIns="121917" bIns="60958" rtlCol="0">
            <a:spAutoFit/>
          </a:bodyPr>
          <a:lstStyle/>
          <a:p>
            <a:r>
              <a:rPr lang="es-MX" sz="4000" dirty="0" smtClean="0">
                <a:latin typeface="Arial" pitchFamily="34" charset="0"/>
                <a:cs typeface="Arial" pitchFamily="34" charset="0"/>
              </a:rPr>
              <a:t>Como una consecuencia de los escándalos, ocurrieron varios acontecimientos en los EE UU; se promulgaron nuevas regulaciones y leyes para ampliar la exactitud financiera de las compañías públicas (1). </a:t>
            </a:r>
          </a:p>
          <a:p>
            <a:endParaRPr lang="es-MX" sz="4000" dirty="0">
              <a:latin typeface="Arial" pitchFamily="34" charset="0"/>
              <a:cs typeface="Arial" pitchFamily="34" charset="0"/>
            </a:endParaRPr>
          </a:p>
          <a:p>
            <a:r>
              <a:rPr lang="es-MX" sz="4000" dirty="0" smtClean="0">
                <a:latin typeface="Arial" pitchFamily="34" charset="0"/>
                <a:cs typeface="Arial" pitchFamily="34" charset="0"/>
              </a:rPr>
              <a:t>En particular, la Ley </a:t>
            </a:r>
            <a:r>
              <a:rPr lang="es-MX" sz="4000" dirty="0" err="1" smtClean="0">
                <a:latin typeface="Arial" pitchFamily="34" charset="0"/>
                <a:cs typeface="Arial" pitchFamily="34" charset="0"/>
              </a:rPr>
              <a:t>Sarbanes-Oxley</a:t>
            </a:r>
            <a:r>
              <a:rPr lang="es-MX" sz="4000" dirty="0" smtClean="0">
                <a:latin typeface="Arial" pitchFamily="34" charset="0"/>
                <a:cs typeface="Arial" pitchFamily="34" charset="0"/>
              </a:rPr>
              <a:t> </a:t>
            </a:r>
            <a:r>
              <a:rPr lang="es-MX" sz="4000" dirty="0" err="1" smtClean="0">
                <a:latin typeface="Arial" pitchFamily="34" charset="0"/>
                <a:cs typeface="Arial" pitchFamily="34" charset="0"/>
              </a:rPr>
              <a:t>Act</a:t>
            </a:r>
            <a:r>
              <a:rPr lang="es-MX" sz="4000" dirty="0" smtClean="0">
                <a:latin typeface="Arial" pitchFamily="34" charset="0"/>
                <a:cs typeface="Arial" pitchFamily="34" charset="0"/>
              </a:rPr>
              <a:t>, expandió las repercusiones por destruir, alterar, o fabricar registros en investigaciones federales, o por tratar de estafar a los accionistas. </a:t>
            </a:r>
          </a:p>
          <a:p>
            <a:endParaRPr lang="es-MX" sz="4000" dirty="0">
              <a:latin typeface="Arial" pitchFamily="34" charset="0"/>
              <a:cs typeface="Arial" pitchFamily="34" charset="0"/>
            </a:endParaRPr>
          </a:p>
          <a:p>
            <a:r>
              <a:rPr lang="es-MX" sz="4000" dirty="0" smtClean="0">
                <a:latin typeface="Arial" pitchFamily="34" charset="0"/>
                <a:cs typeface="Arial" pitchFamily="34" charset="0"/>
              </a:rPr>
              <a:t>Esta Ley también aumentó la responsabilidad de las empresas auditoras de permanecer neutrales e independientes de sus clientes.  </a:t>
            </a:r>
          </a:p>
          <a:p>
            <a:endParaRPr lang="es-MX" sz="4000" dirty="0" smtClean="0">
              <a:latin typeface="Arial" pitchFamily="34" charset="0"/>
              <a:cs typeface="Arial" pitchFamily="34" charset="0"/>
            </a:endParaRPr>
          </a:p>
          <a:p>
            <a:endParaRPr lang="es-MX" sz="4000" dirty="0">
              <a:latin typeface="Arial" pitchFamily="34" charset="0"/>
              <a:cs typeface="Arial" pitchFamily="34" charset="0"/>
            </a:endParaRPr>
          </a:p>
          <a:p>
            <a:r>
              <a:rPr lang="es-MX" sz="4000" dirty="0" smtClean="0">
                <a:latin typeface="Arial" pitchFamily="34" charset="0"/>
                <a:cs typeface="Arial" pitchFamily="34" charset="0"/>
              </a:rPr>
              <a:t>En el año de 1985, nace el </a:t>
            </a:r>
            <a:r>
              <a:rPr lang="es-MX" sz="4000" dirty="0" err="1" smtClean="0">
                <a:latin typeface="Arial" pitchFamily="34" charset="0"/>
                <a:cs typeface="Arial" pitchFamily="34" charset="0"/>
              </a:rPr>
              <a:t>Committee</a:t>
            </a:r>
            <a:r>
              <a:rPr lang="es-MX" sz="4000" dirty="0" smtClean="0">
                <a:latin typeface="Arial" pitchFamily="34" charset="0"/>
                <a:cs typeface="Arial" pitchFamily="34" charset="0"/>
              </a:rPr>
              <a:t> of </a:t>
            </a:r>
            <a:r>
              <a:rPr lang="es-MX" sz="4000" dirty="0" err="1" smtClean="0">
                <a:latin typeface="Arial" pitchFamily="34" charset="0"/>
                <a:cs typeface="Arial" pitchFamily="34" charset="0"/>
              </a:rPr>
              <a:t>Sponsoring</a:t>
            </a:r>
            <a:r>
              <a:rPr lang="es-MX" sz="4000" dirty="0" smtClean="0">
                <a:latin typeface="Arial" pitchFamily="34" charset="0"/>
                <a:cs typeface="Arial" pitchFamily="34" charset="0"/>
              </a:rPr>
              <a:t> </a:t>
            </a:r>
            <a:r>
              <a:rPr lang="es-MX" sz="4000" dirty="0" err="1" smtClean="0">
                <a:latin typeface="Arial" pitchFamily="34" charset="0"/>
                <a:cs typeface="Arial" pitchFamily="34" charset="0"/>
              </a:rPr>
              <a:t>Organizations</a:t>
            </a:r>
            <a:r>
              <a:rPr lang="es-MX" sz="4000" dirty="0" smtClean="0">
                <a:latin typeface="Arial" pitchFamily="34" charset="0"/>
                <a:cs typeface="Arial" pitchFamily="34" charset="0"/>
              </a:rPr>
              <a:t> of </a:t>
            </a:r>
            <a:r>
              <a:rPr lang="es-MX" sz="4000" dirty="0" err="1" smtClean="0">
                <a:latin typeface="Arial" pitchFamily="34" charset="0"/>
                <a:cs typeface="Arial" pitchFamily="34" charset="0"/>
              </a:rPr>
              <a:t>the</a:t>
            </a:r>
            <a:r>
              <a:rPr lang="es-MX" sz="4000" dirty="0" smtClean="0">
                <a:latin typeface="Arial" pitchFamily="34" charset="0"/>
                <a:cs typeface="Arial" pitchFamily="34" charset="0"/>
              </a:rPr>
              <a:t> </a:t>
            </a:r>
            <a:r>
              <a:rPr lang="es-MX" sz="4000" dirty="0" err="1" smtClean="0">
                <a:latin typeface="Arial" pitchFamily="34" charset="0"/>
                <a:cs typeface="Arial" pitchFamily="34" charset="0"/>
              </a:rPr>
              <a:t>Treadway</a:t>
            </a:r>
            <a:r>
              <a:rPr lang="es-MX" sz="4000" dirty="0" smtClean="0">
                <a:latin typeface="Arial" pitchFamily="34" charset="0"/>
                <a:cs typeface="Arial" pitchFamily="34" charset="0"/>
              </a:rPr>
              <a:t> </a:t>
            </a:r>
            <a:r>
              <a:rPr lang="es-MX" sz="4000" dirty="0" err="1" smtClean="0">
                <a:latin typeface="Arial" pitchFamily="34" charset="0"/>
                <a:cs typeface="Arial" pitchFamily="34" charset="0"/>
              </a:rPr>
              <a:t>Commission</a:t>
            </a:r>
            <a:r>
              <a:rPr lang="es-MX" sz="4000" dirty="0" smtClean="0">
                <a:latin typeface="Arial" pitchFamily="34" charset="0"/>
                <a:cs typeface="Arial" pitchFamily="34" charset="0"/>
              </a:rPr>
              <a:t>. (COSO). La Comisión de Organizaciones Patrocinadoras de la Comisión </a:t>
            </a:r>
            <a:r>
              <a:rPr lang="es-MX" sz="4000" dirty="0" err="1" smtClean="0">
                <a:latin typeface="Arial" pitchFamily="34" charset="0"/>
                <a:cs typeface="Arial" pitchFamily="34" charset="0"/>
              </a:rPr>
              <a:t>Treadway</a:t>
            </a:r>
            <a:r>
              <a:rPr lang="es-MX" sz="4000" dirty="0" smtClean="0">
                <a:latin typeface="Arial" pitchFamily="34" charset="0"/>
                <a:cs typeface="Arial" pitchFamily="34" charset="0"/>
              </a:rPr>
              <a:t>, que publicó en el año de 1992, su primer modelo COSO I. </a:t>
            </a:r>
          </a:p>
          <a:p>
            <a:endParaRPr lang="es-MX" sz="4000" b="1" dirty="0"/>
          </a:p>
        </p:txBody>
      </p:sp>
    </p:spTree>
    <p:extLst>
      <p:ext uri="{BB962C8B-B14F-4D97-AF65-F5344CB8AC3E}">
        <p14:creationId xmlns:p14="http://schemas.microsoft.com/office/powerpoint/2010/main" val="226566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8</a:t>
            </a:fld>
            <a:endParaRPr lang="es-MX"/>
          </a:p>
        </p:txBody>
      </p:sp>
      <p:sp>
        <p:nvSpPr>
          <p:cNvPr id="14" name="CuadroTexto 22"/>
          <p:cNvSpPr txBox="1"/>
          <p:nvPr/>
        </p:nvSpPr>
        <p:spPr>
          <a:xfrm>
            <a:off x="5429566" y="4257610"/>
            <a:ext cx="14977664" cy="822204"/>
          </a:xfrm>
          <a:prstGeom prst="rect">
            <a:avLst/>
          </a:prstGeom>
          <a:noFill/>
          <a:ln>
            <a:noFill/>
          </a:ln>
        </p:spPr>
        <p:txBody>
          <a:bodyPr wrap="square" lIns="137157" tIns="68578" rIns="137157" bIns="68578" rtlCol="0">
            <a:spAutoFit/>
          </a:bodyPr>
          <a:lstStyle/>
          <a:p>
            <a:r>
              <a:rPr lang="es-MX" sz="4300" b="1" dirty="0">
                <a:solidFill>
                  <a:srgbClr val="C00000"/>
                </a:solidFill>
                <a:latin typeface="Arial" pitchFamily="34" charset="0"/>
                <a:cs typeface="Arial" pitchFamily="34" charset="0"/>
              </a:rPr>
              <a:t>RESPUESTAS POR LOS CASOS DE FRAUDES</a:t>
            </a:r>
          </a:p>
        </p:txBody>
      </p:sp>
      <p:sp>
        <p:nvSpPr>
          <p:cNvPr id="15" name="CuadroTexto 19"/>
          <p:cNvSpPr txBox="1"/>
          <p:nvPr/>
        </p:nvSpPr>
        <p:spPr>
          <a:xfrm>
            <a:off x="3850300" y="8515084"/>
            <a:ext cx="15808047" cy="6239071"/>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lIns="137157" tIns="68578" rIns="137157" bIns="68578" rtlCol="0">
            <a:spAutoFit/>
          </a:bodyPr>
          <a:lstStyle/>
          <a:p>
            <a:pPr algn="ctr"/>
            <a:endParaRPr lang="en-US" sz="4300" dirty="0">
              <a:latin typeface="Arial" pitchFamily="34" charset="0"/>
              <a:cs typeface="Arial" pitchFamily="34" charset="0"/>
            </a:endParaRPr>
          </a:p>
          <a:p>
            <a:pPr algn="ctr"/>
            <a:r>
              <a:rPr lang="en-US" sz="4300" dirty="0">
                <a:latin typeface="Arial" pitchFamily="34" charset="0"/>
                <a:cs typeface="Arial" pitchFamily="34" charset="0"/>
              </a:rPr>
              <a:t>Committee of Sponsoring Organizations </a:t>
            </a:r>
          </a:p>
          <a:p>
            <a:pPr algn="ctr"/>
            <a:r>
              <a:rPr lang="en-US" sz="4300" dirty="0">
                <a:latin typeface="Arial" pitchFamily="34" charset="0"/>
                <a:cs typeface="Arial" pitchFamily="34" charset="0"/>
              </a:rPr>
              <a:t>of </a:t>
            </a:r>
            <a:r>
              <a:rPr lang="en-US" sz="4300" dirty="0" err="1">
                <a:latin typeface="Arial" pitchFamily="34" charset="0"/>
                <a:cs typeface="Arial" pitchFamily="34" charset="0"/>
              </a:rPr>
              <a:t>Treadway</a:t>
            </a:r>
            <a:r>
              <a:rPr lang="en-US" sz="4300" dirty="0">
                <a:latin typeface="Arial" pitchFamily="34" charset="0"/>
                <a:cs typeface="Arial" pitchFamily="34" charset="0"/>
              </a:rPr>
              <a:t> Commission (COSO)</a:t>
            </a:r>
          </a:p>
          <a:p>
            <a:pPr algn="ctr"/>
            <a:endParaRPr lang="en-US" sz="4300" dirty="0">
              <a:latin typeface="Arial" pitchFamily="34" charset="0"/>
              <a:cs typeface="Arial" pitchFamily="34" charset="0"/>
            </a:endParaRPr>
          </a:p>
          <a:p>
            <a:pPr algn="ctr"/>
            <a:r>
              <a:rPr lang="es-MX" sz="4300" dirty="0">
                <a:latin typeface="Arial" pitchFamily="34" charset="0"/>
                <a:cs typeface="Arial" pitchFamily="34" charset="0"/>
              </a:rPr>
              <a:t>(Comité de organizaciones patrocinadoras de la Comisión Treadway)</a:t>
            </a:r>
          </a:p>
          <a:p>
            <a:pPr algn="ctr"/>
            <a:endParaRPr lang="es-MX" sz="4300" dirty="0">
              <a:solidFill>
                <a:schemeClr val="tx1">
                  <a:lumMod val="95000"/>
                  <a:lumOff val="5000"/>
                </a:schemeClr>
              </a:solidFill>
              <a:latin typeface="Arial" pitchFamily="34" charset="0"/>
              <a:cs typeface="Arial" pitchFamily="34" charset="0"/>
            </a:endParaRPr>
          </a:p>
          <a:p>
            <a:pPr algn="ctr"/>
            <a:r>
              <a:rPr lang="es-MX" sz="4300" dirty="0">
                <a:solidFill>
                  <a:schemeClr val="tx1">
                    <a:lumMod val="95000"/>
                    <a:lumOff val="5000"/>
                  </a:schemeClr>
                </a:solidFill>
                <a:latin typeface="Arial" pitchFamily="34" charset="0"/>
                <a:cs typeface="Arial" pitchFamily="34" charset="0"/>
              </a:rPr>
              <a:t>Nace en 1985</a:t>
            </a:r>
          </a:p>
          <a:p>
            <a:pPr algn="ctr"/>
            <a:endParaRPr lang="es-MX" sz="4300" dirty="0">
              <a:solidFill>
                <a:schemeClr val="tx1">
                  <a:lumMod val="95000"/>
                  <a:lumOff val="5000"/>
                </a:schemeClr>
              </a:solidFill>
              <a:latin typeface="Arial" pitchFamily="34" charset="0"/>
              <a:cs typeface="Arial" pitchFamily="34" charset="0"/>
            </a:endParaRPr>
          </a:p>
        </p:txBody>
      </p:sp>
      <p:pic>
        <p:nvPicPr>
          <p:cNvPr id="16" name="Picture 2" descr="http://www.markfrigo.com/COSO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7282" y="5742776"/>
            <a:ext cx="4486682" cy="1864830"/>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2"/>
          <p:cNvSpPr txBox="1"/>
          <p:nvPr/>
        </p:nvSpPr>
        <p:spPr>
          <a:xfrm>
            <a:off x="7885038" y="15373845"/>
            <a:ext cx="10025004" cy="1061825"/>
          </a:xfrm>
          <a:prstGeom prst="rect">
            <a:avLst/>
          </a:prstGeom>
          <a:noFill/>
          <a:ln>
            <a:noFill/>
          </a:ln>
        </p:spPr>
        <p:txBody>
          <a:bodyPr wrap="square" lIns="137157" tIns="68578" rIns="137157" bIns="68578" rtlCol="0">
            <a:spAutoFit/>
          </a:bodyPr>
          <a:lstStyle/>
          <a:p>
            <a:r>
              <a:rPr lang="es-MX" sz="6000" b="1" dirty="0">
                <a:latin typeface="Arial" pitchFamily="34" charset="0"/>
                <a:cs typeface="Arial" pitchFamily="34" charset="0"/>
              </a:rPr>
              <a:t>LEY SARBANES-OXLEY </a:t>
            </a:r>
          </a:p>
        </p:txBody>
      </p:sp>
      <p:sp>
        <p:nvSpPr>
          <p:cNvPr id="12" name="CuadroTexto 22"/>
          <p:cNvSpPr txBox="1"/>
          <p:nvPr/>
        </p:nvSpPr>
        <p:spPr>
          <a:xfrm>
            <a:off x="3744579" y="5940798"/>
            <a:ext cx="10025004" cy="1095012"/>
          </a:xfrm>
          <a:prstGeom prst="rect">
            <a:avLst/>
          </a:prstGeom>
          <a:noFill/>
          <a:ln>
            <a:noFill/>
          </a:ln>
        </p:spPr>
        <p:txBody>
          <a:bodyPr wrap="square" lIns="137157" tIns="68578" rIns="137157" bIns="68578" rtlCol="0">
            <a:spAutoFit/>
          </a:bodyPr>
          <a:lstStyle/>
          <a:p>
            <a:r>
              <a:rPr lang="es-MX" sz="6000" b="1" dirty="0">
                <a:latin typeface="Arial" pitchFamily="34" charset="0"/>
                <a:cs typeface="Arial" pitchFamily="34" charset="0"/>
              </a:rPr>
              <a:t>Surgimiento del modelo: </a:t>
            </a:r>
          </a:p>
        </p:txBody>
      </p:sp>
    </p:spTree>
    <p:extLst>
      <p:ext uri="{BB962C8B-B14F-4D97-AF65-F5344CB8AC3E}">
        <p14:creationId xmlns:p14="http://schemas.microsoft.com/office/powerpoint/2010/main" val="78190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1F57CE8-44A6-48C3-98B7-55647591FD15}" type="datetime2">
              <a:rPr lang="es-MX" sz="2600">
                <a:solidFill>
                  <a:schemeClr val="tx1"/>
                </a:solidFill>
              </a:rPr>
              <a:t>martes, 27 de noviembre de 2018</a:t>
            </a:fld>
            <a:endParaRPr lang="es-MX" sz="2600" dirty="0">
              <a:solidFill>
                <a:schemeClr val="tx1"/>
              </a:solidFill>
            </a:endParaRPr>
          </a:p>
        </p:txBody>
      </p:sp>
      <p:sp>
        <p:nvSpPr>
          <p:cNvPr id="7" name="6 Marcador de número de diapositiva"/>
          <p:cNvSpPr>
            <a:spLocks noGrp="1"/>
          </p:cNvSpPr>
          <p:nvPr>
            <p:ph type="sldNum" sz="quarter" idx="12"/>
          </p:nvPr>
        </p:nvSpPr>
        <p:spPr/>
        <p:txBody>
          <a:bodyPr/>
          <a:lstStyle/>
          <a:p>
            <a:fld id="{0D8B61F2-F945-486D-9494-DA485D7E946E}" type="slidenum">
              <a:rPr lang="es-MX" smtClean="0"/>
              <a:t>9</a:t>
            </a:fld>
            <a:endParaRPr lang="es-MX"/>
          </a:p>
        </p:txBody>
      </p:sp>
      <p:sp>
        <p:nvSpPr>
          <p:cNvPr id="6" name="5 CuadroTexto"/>
          <p:cNvSpPr txBox="1"/>
          <p:nvPr/>
        </p:nvSpPr>
        <p:spPr>
          <a:xfrm>
            <a:off x="4836700" y="5385967"/>
            <a:ext cx="12897432" cy="4062651"/>
          </a:xfrm>
          <a:prstGeom prst="rect">
            <a:avLst/>
          </a:prstGeom>
          <a:solidFill>
            <a:srgbClr val="0070C0"/>
          </a:solidFill>
          <a:effectLst>
            <a:outerShdw dist="901700" dir="2760000" sx="109000" sy="109000" algn="ctr" rotWithShape="0">
              <a:srgbClr val="C00000">
                <a:alpha val="97000"/>
              </a:srgbClr>
            </a:outerShdw>
          </a:effectLst>
        </p:spPr>
        <p:txBody>
          <a:bodyPr wrap="square" lIns="137157" tIns="68578" rIns="137157" bIns="68578" rtlCol="0">
            <a:spAutoFit/>
          </a:bodyPr>
          <a:lstStyle/>
          <a:p>
            <a:endParaRPr lang="es-MX" sz="8200" dirty="0">
              <a:latin typeface="Segoe UI Light" pitchFamily="34" charset="0"/>
              <a:cs typeface="Segoe UI Light" pitchFamily="34" charset="0"/>
            </a:endParaRPr>
          </a:p>
          <a:p>
            <a:pPr algn="ctr"/>
            <a:r>
              <a:rPr lang="es-MX" sz="8200" b="1" dirty="0">
                <a:solidFill>
                  <a:schemeClr val="bg1"/>
                </a:solidFill>
                <a:latin typeface="Segoe UI Light" pitchFamily="34" charset="0"/>
                <a:cs typeface="Segoe UI Light" pitchFamily="34" charset="0"/>
              </a:rPr>
              <a:t>Modelo COSO</a:t>
            </a:r>
          </a:p>
          <a:p>
            <a:endParaRPr lang="es-MX" sz="8200" dirty="0">
              <a:latin typeface="Segoe UI Light" pitchFamily="34" charset="0"/>
              <a:cs typeface="Segoe UI Light" pitchFamily="34" charset="0"/>
            </a:endParaRPr>
          </a:p>
        </p:txBody>
      </p:sp>
      <p:sp>
        <p:nvSpPr>
          <p:cNvPr id="8" name="CuadroTexto 19"/>
          <p:cNvSpPr txBox="1"/>
          <p:nvPr/>
        </p:nvSpPr>
        <p:spPr>
          <a:xfrm>
            <a:off x="4836699" y="11579400"/>
            <a:ext cx="14249584" cy="4884854"/>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lIns="137157" tIns="68578" rIns="137157" bIns="68578" rtlCol="0">
            <a:spAutoFit/>
          </a:bodyPr>
          <a:lstStyle/>
          <a:p>
            <a:pPr algn="ctr"/>
            <a:endParaRPr lang="en-US" sz="4300" dirty="0">
              <a:latin typeface="Arial" pitchFamily="34" charset="0"/>
              <a:cs typeface="Arial" pitchFamily="34" charset="0"/>
            </a:endParaRPr>
          </a:p>
          <a:p>
            <a:pPr algn="ctr"/>
            <a:r>
              <a:rPr lang="en-US" sz="4300" dirty="0">
                <a:latin typeface="Arial" pitchFamily="34" charset="0"/>
                <a:cs typeface="Arial" pitchFamily="34" charset="0"/>
              </a:rPr>
              <a:t>Committee of Sponsoring Organizations </a:t>
            </a:r>
          </a:p>
          <a:p>
            <a:pPr algn="ctr"/>
            <a:r>
              <a:rPr lang="en-US" sz="4300" dirty="0">
                <a:latin typeface="Arial" pitchFamily="34" charset="0"/>
                <a:cs typeface="Arial" pitchFamily="34" charset="0"/>
              </a:rPr>
              <a:t>of Treadway Commission</a:t>
            </a:r>
          </a:p>
          <a:p>
            <a:pPr algn="ctr"/>
            <a:r>
              <a:rPr lang="es-MX" sz="4300" dirty="0">
                <a:latin typeface="Arial" pitchFamily="34" charset="0"/>
                <a:cs typeface="Arial" pitchFamily="34" charset="0"/>
              </a:rPr>
              <a:t>(Comité de organizaciones patrocinadoras de la Comisión Treadway)</a:t>
            </a:r>
          </a:p>
          <a:p>
            <a:pPr algn="ctr"/>
            <a:r>
              <a:rPr lang="es-MX" sz="4300" dirty="0">
                <a:solidFill>
                  <a:schemeClr val="tx1">
                    <a:lumMod val="95000"/>
                    <a:lumOff val="5000"/>
                  </a:schemeClr>
                </a:solidFill>
                <a:latin typeface="Arial" pitchFamily="34" charset="0"/>
                <a:cs typeface="Arial" pitchFamily="34" charset="0"/>
              </a:rPr>
              <a:t>1985</a:t>
            </a:r>
          </a:p>
          <a:p>
            <a:pPr algn="ctr"/>
            <a:endParaRPr lang="es-MX" sz="43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48728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3521</TotalTime>
  <Words>1109</Words>
  <Application>Microsoft Office PowerPoint</Application>
  <PresentationFormat>Personalizado</PresentationFormat>
  <Paragraphs>172</Paragraphs>
  <Slides>13</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15" baseType="lpstr">
      <vt:lpstr>Origen</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de Tiempo</vt:lpstr>
      <vt:lpstr>Antecedentes COSO</vt:lpstr>
      <vt:lpstr>Antecedentes COSO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Ramón Antonio</dc:creator>
  <cp:lastModifiedBy>STRC</cp:lastModifiedBy>
  <cp:revision>195</cp:revision>
  <cp:lastPrinted>2018-09-29T17:04:50Z</cp:lastPrinted>
  <dcterms:created xsi:type="dcterms:W3CDTF">2017-06-14T04:10:22Z</dcterms:created>
  <dcterms:modified xsi:type="dcterms:W3CDTF">2018-11-27T18:27:26Z</dcterms:modified>
</cp:coreProperties>
</file>